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29"/>
  </p:notesMasterIdLst>
  <p:sldIdLst>
    <p:sldId id="256" r:id="rId2"/>
    <p:sldId id="257" r:id="rId3"/>
    <p:sldId id="258" r:id="rId4"/>
    <p:sldId id="259" r:id="rId5"/>
    <p:sldId id="260" r:id="rId6"/>
    <p:sldId id="269" r:id="rId7"/>
    <p:sldId id="291"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11" r:id="rId25"/>
    <p:sldId id="310" r:id="rId26"/>
    <p:sldId id="290" r:id="rId27"/>
    <p:sldId id="312"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0" d="100"/>
          <a:sy n="50" d="100"/>
        </p:scale>
        <p:origin x="624" y="42"/>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190984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6165239" y="1663902"/>
            <a:ext cx="6847765" cy="7102296"/>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758614" y="758614"/>
            <a:ext cx="8753370" cy="4443308"/>
          </a:xfrm>
        </p:spPr>
        <p:txBody>
          <a:bodyPr anchor="b">
            <a:normAutofit/>
          </a:bodyPr>
          <a:lstStyle>
            <a:lvl1pPr algn="l">
              <a:defRPr sz="6258">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58614" y="5466834"/>
            <a:ext cx="7046044" cy="2721374"/>
          </a:xfrm>
        </p:spPr>
        <p:txBody>
          <a:bodyPr anchor="t">
            <a:normAutofit/>
          </a:bodyPr>
          <a:lstStyle>
            <a:lvl1pPr marL="0" indent="0" algn="l">
              <a:buNone/>
              <a:defRPr sz="2844">
                <a:solidFill>
                  <a:schemeClr val="bg2">
                    <a:lumMod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920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614" y="6394027"/>
            <a:ext cx="9322478" cy="2167467"/>
          </a:xfrm>
        </p:spPr>
        <p:txBody>
          <a:bodyPr/>
          <a:lstStyle/>
          <a:p>
            <a:r>
              <a:rPr lang="en-US" smtClean="0"/>
              <a:t>Click to edit Master title style</a:t>
            </a:r>
            <a:endParaRPr lang="en-US" dirty="0"/>
          </a:p>
        </p:txBody>
      </p:sp>
      <p:sp>
        <p:nvSpPr>
          <p:cNvPr id="6" name="Picture Placeholder 2"/>
          <p:cNvSpPr>
            <a:spLocks noGrp="1" noChangeAspect="1"/>
          </p:cNvSpPr>
          <p:nvPr>
            <p:ph type="pic" idx="13"/>
          </p:nvPr>
        </p:nvSpPr>
        <p:spPr>
          <a:xfrm>
            <a:off x="758614" y="758613"/>
            <a:ext cx="11487573" cy="4443307"/>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smtClean="0"/>
              <a:t>Click icon to add picture</a:t>
            </a:r>
            <a:endParaRPr lang="en-US" dirty="0"/>
          </a:p>
        </p:txBody>
      </p:sp>
      <p:sp>
        <p:nvSpPr>
          <p:cNvPr id="9" name="Text Placeholder 9"/>
          <p:cNvSpPr>
            <a:spLocks noGrp="1"/>
          </p:cNvSpPr>
          <p:nvPr>
            <p:ph type="body" sz="quarter" idx="14"/>
          </p:nvPr>
        </p:nvSpPr>
        <p:spPr>
          <a:xfrm>
            <a:off x="1083736" y="5466833"/>
            <a:ext cx="10355672" cy="650240"/>
          </a:xfrm>
        </p:spPr>
        <p:txBody>
          <a:bodyPr anchor="t">
            <a:normAutofit/>
          </a:bodyPr>
          <a:lstStyle>
            <a:lvl1pPr marL="0" indent="0">
              <a:buFontTx/>
              <a:buNone/>
              <a:defRPr sz="2276"/>
            </a:lvl1pPr>
            <a:lvl2pPr marL="650230" indent="0">
              <a:buFontTx/>
              <a:buNone/>
              <a:defRPr/>
            </a:lvl2pPr>
            <a:lvl3pPr marL="1300460" indent="0">
              <a:buFontTx/>
              <a:buNone/>
              <a:defRPr/>
            </a:lvl3pPr>
            <a:lvl4pPr marL="1950690" indent="0">
              <a:buFontTx/>
              <a:buNone/>
              <a:defRPr/>
            </a:lvl4pPr>
            <a:lvl5pPr marL="2600919"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99716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758614" y="758613"/>
            <a:ext cx="11487573" cy="4118187"/>
          </a:xfrm>
        </p:spPr>
        <p:txBody>
          <a:bodyPr anchor="ctr">
            <a:normAutofit/>
          </a:bodyPr>
          <a:lstStyle>
            <a:lvl1pPr algn="l">
              <a:defRPr sz="3982"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58613" y="5852160"/>
            <a:ext cx="9078830" cy="2709333"/>
          </a:xfrm>
        </p:spPr>
        <p:txBody>
          <a:bodyPr anchor="ctr">
            <a:normAutofit/>
          </a:bodyPr>
          <a:lstStyle>
            <a:lvl1pPr marL="0" indent="0" algn="l">
              <a:buNone/>
              <a:defRPr sz="2560">
                <a:solidFill>
                  <a:schemeClr val="bg2">
                    <a:lumMod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547391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7825" y="758613"/>
            <a:ext cx="9756142" cy="4118187"/>
          </a:xfrm>
        </p:spPr>
        <p:txBody>
          <a:bodyPr anchor="ctr">
            <a:normAutofit/>
          </a:bodyPr>
          <a:lstStyle>
            <a:lvl1pPr algn="l">
              <a:defRPr sz="3982"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517227" y="4876800"/>
            <a:ext cx="9105731" cy="686364"/>
          </a:xfrm>
        </p:spPr>
        <p:txBody>
          <a:bodyPr anchor="ctr"/>
          <a:lstStyle>
            <a:lvl1pPr marL="0" indent="0">
              <a:buFontTx/>
              <a:buNone/>
              <a:defRPr/>
            </a:lvl1pPr>
            <a:lvl2pPr marL="650230" indent="0">
              <a:buFontTx/>
              <a:buNone/>
              <a:defRPr/>
            </a:lvl2pPr>
            <a:lvl3pPr marL="1300460" indent="0">
              <a:buFontTx/>
              <a:buNone/>
              <a:defRPr/>
            </a:lvl3pPr>
            <a:lvl4pPr marL="1950690" indent="0">
              <a:buFontTx/>
              <a:buNone/>
              <a:defRPr/>
            </a:lvl4pPr>
            <a:lvl5pPr marL="2600919"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758614" y="6117077"/>
            <a:ext cx="9077136" cy="2444416"/>
          </a:xfrm>
        </p:spPr>
        <p:txBody>
          <a:bodyPr anchor="ctr">
            <a:normAutofit/>
          </a:bodyPr>
          <a:lstStyle>
            <a:lvl1pPr marL="0" indent="0" algn="l">
              <a:buNone/>
              <a:defRPr sz="2844">
                <a:solidFill>
                  <a:schemeClr val="bg2">
                    <a:lumMod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
        <p:nvSpPr>
          <p:cNvPr id="14" name="TextBox 13"/>
          <p:cNvSpPr txBox="1"/>
          <p:nvPr/>
        </p:nvSpPr>
        <p:spPr>
          <a:xfrm>
            <a:off x="325121" y="1010665"/>
            <a:ext cx="650409" cy="831681"/>
          </a:xfrm>
          <a:prstGeom prst="rect">
            <a:avLst/>
          </a:prstGeom>
        </p:spPr>
        <p:txBody>
          <a:bodyPr vert="horz" lIns="130048" tIns="65024" rIns="130048" bIns="65024" rtlCol="0" anchor="ctr">
            <a:noAutofit/>
          </a:bodyPr>
          <a:lstStyle/>
          <a:p>
            <a:pPr lvl="0"/>
            <a:r>
              <a:rPr lang="en-US" sz="11378" dirty="0">
                <a:solidFill>
                  <a:schemeClr val="tx1"/>
                </a:solidFill>
                <a:effectLst/>
              </a:rPr>
              <a:t>“</a:t>
            </a:r>
          </a:p>
        </p:txBody>
      </p:sp>
      <p:sp>
        <p:nvSpPr>
          <p:cNvPr id="15" name="TextBox 14"/>
          <p:cNvSpPr txBox="1"/>
          <p:nvPr/>
        </p:nvSpPr>
        <p:spPr>
          <a:xfrm>
            <a:off x="10945708" y="3937566"/>
            <a:ext cx="650409" cy="831681"/>
          </a:xfrm>
          <a:prstGeom prst="rect">
            <a:avLst/>
          </a:prstGeom>
        </p:spPr>
        <p:txBody>
          <a:bodyPr vert="horz" lIns="130048" tIns="65024" rIns="130048" bIns="65024" rtlCol="0" anchor="ctr">
            <a:noAutofit/>
          </a:bodyPr>
          <a:lstStyle/>
          <a:p>
            <a:pPr lvl="0" algn="r"/>
            <a:r>
              <a:rPr lang="en-US" sz="11378" dirty="0">
                <a:solidFill>
                  <a:schemeClr val="tx1"/>
                </a:solidFill>
                <a:effectLst/>
              </a:rPr>
              <a:t>”</a:t>
            </a:r>
          </a:p>
        </p:txBody>
      </p:sp>
    </p:spTree>
    <p:extLst>
      <p:ext uri="{BB962C8B-B14F-4D97-AF65-F5344CB8AC3E}">
        <p14:creationId xmlns:p14="http://schemas.microsoft.com/office/powerpoint/2010/main" val="257674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758614" y="4876800"/>
            <a:ext cx="9077136" cy="2414080"/>
          </a:xfrm>
        </p:spPr>
        <p:txBody>
          <a:bodyPr anchor="b">
            <a:normAutofit/>
          </a:bodyPr>
          <a:lstStyle>
            <a:lvl1pPr algn="l">
              <a:defRPr sz="3982"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58613" y="7300239"/>
            <a:ext cx="9078830" cy="1261254"/>
          </a:xfrm>
        </p:spPr>
        <p:txBody>
          <a:bodyPr anchor="t">
            <a:normAutofit/>
          </a:bodyPr>
          <a:lstStyle>
            <a:lvl1pPr marL="0" indent="0" algn="l">
              <a:buNone/>
              <a:defRPr sz="2560">
                <a:solidFill>
                  <a:schemeClr val="bg2">
                    <a:lumMod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3929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217826" y="758613"/>
            <a:ext cx="9756140" cy="4118187"/>
          </a:xfrm>
        </p:spPr>
        <p:txBody>
          <a:bodyPr anchor="ctr">
            <a:normAutofit/>
          </a:bodyPr>
          <a:lstStyle>
            <a:lvl1pPr algn="l">
              <a:defRPr sz="3982"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758614" y="5527040"/>
            <a:ext cx="9077136" cy="1493143"/>
          </a:xfrm>
        </p:spPr>
        <p:txBody>
          <a:bodyPr vert="horz" lIns="91440" tIns="45720" rIns="91440" bIns="45720" rtlCol="0" anchor="b">
            <a:normAutofit/>
          </a:bodyPr>
          <a:lstStyle>
            <a:lvl1pPr>
              <a:buNone/>
              <a:defRPr lang="en-US" sz="2844"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758613" y="7044267"/>
            <a:ext cx="9077134" cy="1517227"/>
          </a:xfrm>
        </p:spPr>
        <p:txBody>
          <a:bodyPr anchor="t">
            <a:normAutofit/>
          </a:bodyPr>
          <a:lstStyle>
            <a:lvl1pPr marL="0" indent="0" algn="l">
              <a:buNone/>
              <a:defRPr sz="2560">
                <a:solidFill>
                  <a:schemeClr val="bg2">
                    <a:lumMod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
        <p:nvSpPr>
          <p:cNvPr id="14" name="TextBox 13"/>
          <p:cNvSpPr txBox="1"/>
          <p:nvPr/>
        </p:nvSpPr>
        <p:spPr>
          <a:xfrm>
            <a:off x="325121" y="1010665"/>
            <a:ext cx="650409" cy="831681"/>
          </a:xfrm>
          <a:prstGeom prst="rect">
            <a:avLst/>
          </a:prstGeom>
        </p:spPr>
        <p:txBody>
          <a:bodyPr vert="horz" lIns="130048" tIns="65024" rIns="130048" bIns="65024" rtlCol="0" anchor="ctr">
            <a:noAutofit/>
          </a:bodyPr>
          <a:lstStyle/>
          <a:p>
            <a:pPr lvl="0"/>
            <a:r>
              <a:rPr lang="en-US" sz="11378" dirty="0">
                <a:solidFill>
                  <a:schemeClr val="tx1"/>
                </a:solidFill>
                <a:effectLst/>
              </a:rPr>
              <a:t>“</a:t>
            </a:r>
          </a:p>
        </p:txBody>
      </p:sp>
      <p:sp>
        <p:nvSpPr>
          <p:cNvPr id="15" name="TextBox 14"/>
          <p:cNvSpPr txBox="1"/>
          <p:nvPr/>
        </p:nvSpPr>
        <p:spPr>
          <a:xfrm>
            <a:off x="10945708" y="3937566"/>
            <a:ext cx="650409" cy="831681"/>
          </a:xfrm>
          <a:prstGeom prst="rect">
            <a:avLst/>
          </a:prstGeom>
        </p:spPr>
        <p:txBody>
          <a:bodyPr vert="horz" lIns="130048" tIns="65024" rIns="130048" bIns="65024" rtlCol="0" anchor="ctr">
            <a:noAutofit/>
          </a:bodyPr>
          <a:lstStyle/>
          <a:p>
            <a:pPr lvl="0" algn="r"/>
            <a:r>
              <a:rPr lang="en-US" sz="11378" dirty="0">
                <a:solidFill>
                  <a:schemeClr val="tx1"/>
                </a:solidFill>
                <a:effectLst/>
              </a:rPr>
              <a:t>”</a:t>
            </a:r>
          </a:p>
        </p:txBody>
      </p:sp>
    </p:spTree>
    <p:extLst>
      <p:ext uri="{BB962C8B-B14F-4D97-AF65-F5344CB8AC3E}">
        <p14:creationId xmlns:p14="http://schemas.microsoft.com/office/powerpoint/2010/main" val="2072083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758613" y="758613"/>
            <a:ext cx="10703158" cy="4118187"/>
          </a:xfrm>
        </p:spPr>
        <p:txBody>
          <a:bodyPr vert="horz" lIns="91440" tIns="45720" rIns="91440" bIns="45720" rtlCol="0" anchor="ctr">
            <a:normAutofit/>
          </a:bodyPr>
          <a:lstStyle>
            <a:lvl1pPr>
              <a:defRPr lang="en-US" sz="3982"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758614" y="5587248"/>
            <a:ext cx="9077136" cy="1192107"/>
          </a:xfrm>
        </p:spPr>
        <p:txBody>
          <a:bodyPr vert="horz" lIns="91440" tIns="45720" rIns="91440" bIns="45720" rtlCol="0" anchor="b">
            <a:normAutofit/>
          </a:bodyPr>
          <a:lstStyle>
            <a:lvl1pPr>
              <a:buNone/>
              <a:defRPr lang="en-US" sz="2844"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758613" y="6779357"/>
            <a:ext cx="9077134" cy="1782137"/>
          </a:xfrm>
        </p:spPr>
        <p:txBody>
          <a:bodyPr anchor="t">
            <a:normAutofit/>
          </a:bodyPr>
          <a:lstStyle>
            <a:lvl1pPr marL="0" indent="0" algn="l">
              <a:buNone/>
              <a:defRPr sz="2560">
                <a:solidFill>
                  <a:schemeClr val="bg2">
                    <a:lumMod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520419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58614" y="6394027"/>
            <a:ext cx="9322478" cy="2167467"/>
          </a:xfrm>
        </p:spPr>
        <p:txBody>
          <a:bodyPr>
            <a:normAutofit/>
          </a:bodyPr>
          <a:lstStyle>
            <a:lvl1pPr algn="l">
              <a:defRPr sz="3982"/>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58614" y="758615"/>
            <a:ext cx="9322478" cy="535846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15680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38889" y="758614"/>
            <a:ext cx="2907298" cy="6285653"/>
          </a:xfrm>
        </p:spPr>
        <p:txBody>
          <a:bodyPr vert="eaVert">
            <a:normAutofit/>
          </a:bodyPr>
          <a:lstStyle>
            <a:lvl1pPr>
              <a:defRPr sz="3982"/>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58613" y="758613"/>
            <a:ext cx="8320017" cy="780288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866915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105973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6" name="Lorem Ipsum Dolor"/>
          <p:cNvSpPr txBox="1">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Title Text"/>
          <p:cNvSpPr txBox="1">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Body Level One…"/>
          <p:cNvSpPr txBox="1">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33757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8614" y="6394027"/>
            <a:ext cx="9322478" cy="2167467"/>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758614" y="758613"/>
            <a:ext cx="9322478" cy="535846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91445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613" y="2817706"/>
            <a:ext cx="9105732" cy="3299366"/>
          </a:xfrm>
        </p:spPr>
        <p:txBody>
          <a:bodyPr anchor="b">
            <a:normAutofit/>
          </a:bodyPr>
          <a:lstStyle>
            <a:lvl1pPr algn="l">
              <a:defRPr sz="4551"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58614" y="6381985"/>
            <a:ext cx="9105731" cy="2179509"/>
          </a:xfrm>
        </p:spPr>
        <p:txBody>
          <a:bodyPr anchor="t">
            <a:normAutofit/>
          </a:bodyPr>
          <a:lstStyle>
            <a:lvl1pPr marL="0" indent="0" algn="l">
              <a:buNone/>
              <a:defRPr sz="2560">
                <a:solidFill>
                  <a:schemeClr val="bg2">
                    <a:lumMod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449217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58614" y="6394027"/>
            <a:ext cx="9322478" cy="2167467"/>
          </a:xfrm>
        </p:spPr>
        <p:txBody>
          <a:bodyPr>
            <a:normAutofit/>
          </a:bodyPr>
          <a:lstStyle>
            <a:lvl1pPr>
              <a:defRPr sz="4551"/>
            </a:lvl1pPr>
          </a:lstStyle>
          <a:p>
            <a:r>
              <a:rPr lang="en-US" smtClean="0"/>
              <a:t>Click to edit Master title style</a:t>
            </a:r>
            <a:endParaRPr lang="en-US" dirty="0"/>
          </a:p>
        </p:txBody>
      </p:sp>
      <p:sp>
        <p:nvSpPr>
          <p:cNvPr id="11" name="Content Placeholder 3"/>
          <p:cNvSpPr>
            <a:spLocks noGrp="1"/>
          </p:cNvSpPr>
          <p:nvPr>
            <p:ph sz="half" idx="13"/>
          </p:nvPr>
        </p:nvSpPr>
        <p:spPr>
          <a:xfrm>
            <a:off x="758614" y="758614"/>
            <a:ext cx="5617731" cy="535846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5"/>
          <p:cNvSpPr>
            <a:spLocks noGrp="1"/>
          </p:cNvSpPr>
          <p:nvPr>
            <p:ph sz="quarter" idx="4"/>
          </p:nvPr>
        </p:nvSpPr>
        <p:spPr>
          <a:xfrm>
            <a:off x="6630915" y="758613"/>
            <a:ext cx="5615272" cy="5346418"/>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81992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8614" y="6394027"/>
            <a:ext cx="9322478" cy="2167467"/>
          </a:xfrm>
        </p:spPr>
        <p:txBody>
          <a:bodyPr>
            <a:normAutofit/>
          </a:bodyPr>
          <a:lstStyle>
            <a:lvl1pPr>
              <a:defRPr sz="4551"/>
            </a:lvl1pPr>
          </a:lstStyle>
          <a:p>
            <a:r>
              <a:rPr lang="en-US" smtClean="0"/>
              <a:t>Click to edit Master title style</a:t>
            </a:r>
            <a:endParaRPr lang="en-US" dirty="0"/>
          </a:p>
        </p:txBody>
      </p:sp>
      <p:sp>
        <p:nvSpPr>
          <p:cNvPr id="3" name="Text Placeholder 2"/>
          <p:cNvSpPr>
            <a:spLocks noGrp="1"/>
          </p:cNvSpPr>
          <p:nvPr>
            <p:ph type="body" idx="1"/>
          </p:nvPr>
        </p:nvSpPr>
        <p:spPr>
          <a:xfrm>
            <a:off x="1083735" y="758613"/>
            <a:ext cx="5286209" cy="866987"/>
          </a:xfrm>
        </p:spPr>
        <p:txBody>
          <a:bodyPr anchor="b">
            <a:noAutofit/>
          </a:bodyPr>
          <a:lstStyle>
            <a:lvl1pPr marL="0" indent="0">
              <a:buNone/>
              <a:defRPr sz="3413" b="0" cap="all">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758613" y="1625601"/>
            <a:ext cx="5611331" cy="449147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904912" y="806027"/>
            <a:ext cx="5353317" cy="819573"/>
          </a:xfrm>
        </p:spPr>
        <p:txBody>
          <a:bodyPr anchor="b">
            <a:noAutofit/>
          </a:bodyPr>
          <a:lstStyle>
            <a:lvl1pPr marL="0" indent="0">
              <a:buNone/>
              <a:defRPr sz="3413" b="0" cap="all">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6630915" y="1625600"/>
            <a:ext cx="5627314" cy="447943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40668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58614" y="6394027"/>
            <a:ext cx="9322478" cy="2167467"/>
          </a:xfrm>
        </p:spPr>
        <p:txBody>
          <a:bodyPr>
            <a:normAutofit/>
          </a:bodyPr>
          <a:lstStyle>
            <a:lvl1pPr>
              <a:defRPr sz="4551"/>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87806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874721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06549" y="758613"/>
            <a:ext cx="4551680" cy="2167467"/>
          </a:xfrm>
        </p:spPr>
        <p:txBody>
          <a:bodyPr anchor="b">
            <a:normAutofit/>
          </a:bodyPr>
          <a:lstStyle>
            <a:lvl1pPr algn="l">
              <a:defRPr sz="2844" b="0"/>
            </a:lvl1pPr>
          </a:lstStyle>
          <a:p>
            <a:r>
              <a:rPr lang="en-US" smtClean="0"/>
              <a:t>Click to edit Master title style</a:t>
            </a:r>
            <a:endParaRPr lang="en-US" dirty="0"/>
          </a:p>
        </p:txBody>
      </p:sp>
      <p:sp>
        <p:nvSpPr>
          <p:cNvPr id="3" name="Content Placeholder 2"/>
          <p:cNvSpPr>
            <a:spLocks noGrp="1"/>
          </p:cNvSpPr>
          <p:nvPr>
            <p:ph idx="1"/>
          </p:nvPr>
        </p:nvSpPr>
        <p:spPr>
          <a:xfrm>
            <a:off x="758613" y="758613"/>
            <a:ext cx="6312896" cy="780288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06549" y="3142830"/>
            <a:ext cx="4551680" cy="2974246"/>
          </a:xfrm>
        </p:spPr>
        <p:txBody>
          <a:bodyPr anchor="t">
            <a:normAutofit/>
          </a:bodyPr>
          <a:lstStyle>
            <a:lvl1pPr marL="0" indent="0">
              <a:buNone/>
              <a:defRPr sz="2276"/>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132586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94027" y="2059093"/>
            <a:ext cx="5067745" cy="1625600"/>
          </a:xfrm>
        </p:spPr>
        <p:txBody>
          <a:bodyPr anchor="b">
            <a:normAutofit/>
          </a:bodyPr>
          <a:lstStyle>
            <a:lvl1pPr algn="l">
              <a:defRPr sz="3413" b="0"/>
            </a:lvl1p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1083733" y="1300480"/>
            <a:ext cx="4666274" cy="682752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smtClean="0"/>
              <a:t>Click icon to add picture</a:t>
            </a:r>
            <a:endParaRPr lang="en-US" dirty="0"/>
          </a:p>
        </p:txBody>
      </p:sp>
      <p:sp>
        <p:nvSpPr>
          <p:cNvPr id="4" name="Text Placeholder 3"/>
          <p:cNvSpPr>
            <a:spLocks noGrp="1"/>
          </p:cNvSpPr>
          <p:nvPr>
            <p:ph type="body" sz="half" idx="2"/>
          </p:nvPr>
        </p:nvSpPr>
        <p:spPr>
          <a:xfrm>
            <a:off x="6394350" y="3901440"/>
            <a:ext cx="5069117" cy="2962204"/>
          </a:xfrm>
        </p:spPr>
        <p:txBody>
          <a:bodyPr anchor="t">
            <a:normAutofit/>
          </a:bodyPr>
          <a:lstStyle>
            <a:lvl1pPr marL="0" indent="0">
              <a:buNone/>
              <a:defRPr sz="2560"/>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6" name="Footer Placeholder 5"/>
          <p:cNvSpPr>
            <a:spLocks noGrp="1"/>
          </p:cNvSpPr>
          <p:nvPr>
            <p:ph type="ftr" sz="quarter" idx="11"/>
          </p:nvPr>
        </p:nvSpPr>
        <p:spPr>
          <a:xfrm>
            <a:off x="758613" y="8778241"/>
            <a:ext cx="8265563" cy="519289"/>
          </a:xfrm>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506126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487182" y="5539083"/>
            <a:ext cx="3513537" cy="3781025"/>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758614" y="6394027"/>
            <a:ext cx="9322478" cy="21674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58614" y="758615"/>
            <a:ext cx="9322478" cy="535846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567460" y="8778245"/>
            <a:ext cx="1707325" cy="519289"/>
          </a:xfrm>
          <a:prstGeom prst="rect">
            <a:avLst/>
          </a:prstGeom>
        </p:spPr>
        <p:txBody>
          <a:bodyPr vert="horz" lIns="91440" tIns="45720" rIns="91440" bIns="45720" rtlCol="0" anchor="t"/>
          <a:lstStyle>
            <a:lvl1pPr algn="r">
              <a:defRPr sz="1422" b="0" i="0">
                <a:solidFill>
                  <a:schemeClr val="bg2">
                    <a:lumMod val="50000"/>
                  </a:schemeClr>
                </a:solidFill>
                <a:effectLst/>
                <a:latin typeface="+mn-lt"/>
              </a:defRPr>
            </a:lvl1pPr>
          </a:lstStyle>
          <a:p>
            <a:fld id="{B61BEF0D-F0BB-DE4B-95CE-6DB70DBA9567}" type="datetimeFigureOut">
              <a:rPr lang="en-US" dirty="0"/>
              <a:pPr/>
              <a:t>2/5/2019</a:t>
            </a:fld>
            <a:endParaRPr lang="en-US" dirty="0"/>
          </a:p>
        </p:txBody>
      </p:sp>
      <p:sp>
        <p:nvSpPr>
          <p:cNvPr id="5" name="Footer Placeholder 4"/>
          <p:cNvSpPr>
            <a:spLocks noGrp="1"/>
          </p:cNvSpPr>
          <p:nvPr>
            <p:ph type="ftr" sz="quarter" idx="3"/>
          </p:nvPr>
        </p:nvSpPr>
        <p:spPr>
          <a:xfrm>
            <a:off x="758613" y="8778241"/>
            <a:ext cx="8265563" cy="519289"/>
          </a:xfrm>
          <a:prstGeom prst="rect">
            <a:avLst/>
          </a:prstGeom>
        </p:spPr>
        <p:txBody>
          <a:bodyPr vert="horz" lIns="91440" tIns="45720" rIns="91440" bIns="45720" rtlCol="0" anchor="t"/>
          <a:lstStyle>
            <a:lvl1pPr algn="l">
              <a:defRPr sz="1422"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1056962" y="7933836"/>
            <a:ext cx="1218712" cy="952782"/>
          </a:xfrm>
          <a:prstGeom prst="rect">
            <a:avLst/>
          </a:prstGeom>
        </p:spPr>
        <p:txBody>
          <a:bodyPr vert="horz" lIns="91440" tIns="45720" rIns="91440" bIns="45720" rtlCol="0" anchor="b"/>
          <a:lstStyle>
            <a:lvl1pPr algn="r">
              <a:defRPr sz="3982" b="0" i="0">
                <a:solidFill>
                  <a:schemeClr val="bg2">
                    <a:lumMod val="50000"/>
                  </a:schemeClr>
                </a:solidFill>
                <a:effectLst/>
                <a:latin typeface="+mn-lt"/>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97115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650230" rtl="0" eaLnBrk="1" latinLnBrk="0" hangingPunct="1">
        <a:spcBef>
          <a:spcPct val="0"/>
        </a:spcBef>
        <a:buNone/>
        <a:defRPr sz="4551"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06394" indent="-406394" algn="l" defTabSz="650230" rtl="0" eaLnBrk="1" latinLnBrk="0" hangingPunct="1">
        <a:spcBef>
          <a:spcPct val="20000"/>
        </a:spcBef>
        <a:spcAft>
          <a:spcPts val="853"/>
        </a:spcAft>
        <a:buClr>
          <a:schemeClr val="tx1"/>
        </a:buClr>
        <a:buSzPct val="80000"/>
        <a:buFont typeface="Wingdings 3" panose="05040102010807070707" pitchFamily="18" charset="2"/>
        <a:buChar char=""/>
        <a:defRPr sz="2844" kern="1200" cap="none">
          <a:solidFill>
            <a:schemeClr val="bg2">
              <a:lumMod val="75000"/>
            </a:schemeClr>
          </a:solidFill>
          <a:effectLst/>
          <a:latin typeface="+mn-lt"/>
          <a:ea typeface="+mn-ea"/>
          <a:cs typeface="+mn-cs"/>
        </a:defRPr>
      </a:lvl1pPr>
      <a:lvl2pPr marL="1056623" indent="-406394" algn="l" defTabSz="650230" rtl="0" eaLnBrk="1" latinLnBrk="0" hangingPunct="1">
        <a:spcBef>
          <a:spcPct val="20000"/>
        </a:spcBef>
        <a:spcAft>
          <a:spcPts val="853"/>
        </a:spcAft>
        <a:buClr>
          <a:schemeClr val="tx1"/>
        </a:buClr>
        <a:buSzPct val="80000"/>
        <a:buFont typeface="Wingdings 3" panose="05040102010807070707" pitchFamily="18" charset="2"/>
        <a:buChar char=""/>
        <a:defRPr sz="2560" kern="1200" cap="none">
          <a:solidFill>
            <a:schemeClr val="bg2">
              <a:lumMod val="75000"/>
            </a:schemeClr>
          </a:solidFill>
          <a:effectLst/>
          <a:latin typeface="+mn-lt"/>
          <a:ea typeface="+mn-ea"/>
          <a:cs typeface="+mn-cs"/>
        </a:defRPr>
      </a:lvl2pPr>
      <a:lvl3pPr marL="1706853" indent="-406394" algn="l" defTabSz="650230" rtl="0" eaLnBrk="1" latinLnBrk="0" hangingPunct="1">
        <a:spcBef>
          <a:spcPct val="20000"/>
        </a:spcBef>
        <a:spcAft>
          <a:spcPts val="853"/>
        </a:spcAft>
        <a:buClr>
          <a:schemeClr val="tx1"/>
        </a:buClr>
        <a:buSzPct val="80000"/>
        <a:buFont typeface="Wingdings 3" panose="05040102010807070707" pitchFamily="18" charset="2"/>
        <a:buChar char=""/>
        <a:defRPr sz="2276" kern="1200" cap="none">
          <a:solidFill>
            <a:schemeClr val="bg2">
              <a:lumMod val="75000"/>
            </a:schemeClr>
          </a:solidFill>
          <a:effectLst/>
          <a:latin typeface="+mn-lt"/>
          <a:ea typeface="+mn-ea"/>
          <a:cs typeface="+mn-cs"/>
        </a:defRPr>
      </a:lvl3pPr>
      <a:lvl4pPr marL="2194526" indent="-243836" algn="l" defTabSz="650230" rtl="0" eaLnBrk="1" latinLnBrk="0" hangingPunct="1">
        <a:spcBef>
          <a:spcPct val="20000"/>
        </a:spcBef>
        <a:spcAft>
          <a:spcPts val="853"/>
        </a:spcAft>
        <a:buClr>
          <a:schemeClr val="tx1"/>
        </a:buClr>
        <a:buSzPct val="80000"/>
        <a:buFont typeface="Wingdings 3" panose="05040102010807070707" pitchFamily="18" charset="2"/>
        <a:buChar char=""/>
        <a:defRPr sz="1991" kern="1200" cap="none">
          <a:solidFill>
            <a:schemeClr val="bg2">
              <a:lumMod val="75000"/>
            </a:schemeClr>
          </a:solidFill>
          <a:effectLst/>
          <a:latin typeface="+mn-lt"/>
          <a:ea typeface="+mn-ea"/>
          <a:cs typeface="+mn-cs"/>
        </a:defRPr>
      </a:lvl4pPr>
      <a:lvl5pPr marL="2844756" indent="-243836" algn="l" defTabSz="650230" rtl="0" eaLnBrk="1" latinLnBrk="0" hangingPunct="1">
        <a:spcBef>
          <a:spcPct val="20000"/>
        </a:spcBef>
        <a:spcAft>
          <a:spcPts val="853"/>
        </a:spcAft>
        <a:buClr>
          <a:schemeClr val="tx1"/>
        </a:buClr>
        <a:buSzPct val="80000"/>
        <a:buFont typeface="Wingdings 3" panose="05040102010807070707" pitchFamily="18" charset="2"/>
        <a:buChar char=""/>
        <a:defRPr sz="1991" kern="1200" cap="none">
          <a:solidFill>
            <a:schemeClr val="bg2">
              <a:lumMod val="75000"/>
            </a:schemeClr>
          </a:solidFill>
          <a:effectLst/>
          <a:latin typeface="+mn-lt"/>
          <a:ea typeface="+mn-ea"/>
          <a:cs typeface="+mn-cs"/>
        </a:defRPr>
      </a:lvl5pPr>
      <a:lvl6pPr marL="3576264" indent="-325115" algn="l" defTabSz="650230" rtl="0" eaLnBrk="1" latinLnBrk="0" hangingPunct="1">
        <a:spcBef>
          <a:spcPct val="20000"/>
        </a:spcBef>
        <a:spcAft>
          <a:spcPts val="853"/>
        </a:spcAft>
        <a:buClr>
          <a:schemeClr val="tx1"/>
        </a:buClr>
        <a:buSzPct val="80000"/>
        <a:buFont typeface="Wingdings 3" panose="05040102010807070707" pitchFamily="18" charset="2"/>
        <a:buChar char=""/>
        <a:defRPr sz="1991" kern="1200" cap="none">
          <a:solidFill>
            <a:schemeClr val="bg2">
              <a:lumMod val="75000"/>
            </a:schemeClr>
          </a:solidFill>
          <a:effectLst/>
          <a:latin typeface="+mn-lt"/>
          <a:ea typeface="+mn-ea"/>
          <a:cs typeface="+mn-cs"/>
        </a:defRPr>
      </a:lvl6pPr>
      <a:lvl7pPr marL="4226494" indent="-325115" algn="l" defTabSz="650230" rtl="0" eaLnBrk="1" latinLnBrk="0" hangingPunct="1">
        <a:spcBef>
          <a:spcPct val="20000"/>
        </a:spcBef>
        <a:spcAft>
          <a:spcPts val="853"/>
        </a:spcAft>
        <a:buClr>
          <a:schemeClr val="tx1"/>
        </a:buClr>
        <a:buSzPct val="80000"/>
        <a:buFont typeface="Wingdings 3" panose="05040102010807070707" pitchFamily="18" charset="2"/>
        <a:buChar char=""/>
        <a:defRPr sz="1991" kern="1200" cap="none">
          <a:solidFill>
            <a:schemeClr val="bg2">
              <a:lumMod val="75000"/>
            </a:schemeClr>
          </a:solidFill>
          <a:effectLst/>
          <a:latin typeface="+mn-lt"/>
          <a:ea typeface="+mn-ea"/>
          <a:cs typeface="+mn-cs"/>
        </a:defRPr>
      </a:lvl7pPr>
      <a:lvl8pPr marL="4876724" indent="-325115" algn="l" defTabSz="650230" rtl="0" eaLnBrk="1" latinLnBrk="0" hangingPunct="1">
        <a:spcBef>
          <a:spcPct val="20000"/>
        </a:spcBef>
        <a:spcAft>
          <a:spcPts val="853"/>
        </a:spcAft>
        <a:buClr>
          <a:schemeClr val="tx1"/>
        </a:buClr>
        <a:buSzPct val="80000"/>
        <a:buFont typeface="Wingdings 3" panose="05040102010807070707" pitchFamily="18" charset="2"/>
        <a:buChar char=""/>
        <a:defRPr sz="1991" kern="1200" cap="none">
          <a:solidFill>
            <a:schemeClr val="bg2">
              <a:lumMod val="75000"/>
            </a:schemeClr>
          </a:solidFill>
          <a:effectLst/>
          <a:latin typeface="+mn-lt"/>
          <a:ea typeface="+mn-ea"/>
          <a:cs typeface="+mn-cs"/>
        </a:defRPr>
      </a:lvl8pPr>
      <a:lvl9pPr marL="5526954" indent="-325115" algn="l" defTabSz="650230" rtl="0" eaLnBrk="1" latinLnBrk="0" hangingPunct="1">
        <a:spcBef>
          <a:spcPct val="20000"/>
        </a:spcBef>
        <a:spcAft>
          <a:spcPts val="853"/>
        </a:spcAft>
        <a:buClr>
          <a:schemeClr val="tx1"/>
        </a:buClr>
        <a:buSzPct val="80000"/>
        <a:buFont typeface="Wingdings 3" panose="05040102010807070707" pitchFamily="18" charset="2"/>
        <a:buChar char=""/>
        <a:defRPr sz="1991" kern="1200" cap="none">
          <a:solidFill>
            <a:schemeClr val="bg2">
              <a:lumMod val="75000"/>
            </a:schemeClr>
          </a:solidFill>
          <a:effectLst/>
          <a:latin typeface="+mn-lt"/>
          <a:ea typeface="+mn-ea"/>
          <a:cs typeface="+mn-cs"/>
        </a:defRPr>
      </a:lvl9pPr>
    </p:bodyStyle>
    <p:otherStyle>
      <a:defPPr>
        <a:defRPr lang="en-US"/>
      </a:defPPr>
      <a:lvl1pPr marL="0" algn="l" defTabSz="650230" rtl="0" eaLnBrk="1" latinLnBrk="0" hangingPunct="1">
        <a:defRPr sz="2560" kern="1200">
          <a:solidFill>
            <a:schemeClr val="tx1"/>
          </a:solidFill>
          <a:latin typeface="+mn-lt"/>
          <a:ea typeface="+mn-ea"/>
          <a:cs typeface="+mn-cs"/>
        </a:defRPr>
      </a:lvl1pPr>
      <a:lvl2pPr marL="650230" algn="l" defTabSz="650230" rtl="0" eaLnBrk="1" latinLnBrk="0" hangingPunct="1">
        <a:defRPr sz="2560" kern="1200">
          <a:solidFill>
            <a:schemeClr val="tx1"/>
          </a:solidFill>
          <a:latin typeface="+mn-lt"/>
          <a:ea typeface="+mn-ea"/>
          <a:cs typeface="+mn-cs"/>
        </a:defRPr>
      </a:lvl2pPr>
      <a:lvl3pPr marL="1300460" algn="l" defTabSz="650230" rtl="0" eaLnBrk="1" latinLnBrk="0" hangingPunct="1">
        <a:defRPr sz="2560" kern="1200">
          <a:solidFill>
            <a:schemeClr val="tx1"/>
          </a:solidFill>
          <a:latin typeface="+mn-lt"/>
          <a:ea typeface="+mn-ea"/>
          <a:cs typeface="+mn-cs"/>
        </a:defRPr>
      </a:lvl3pPr>
      <a:lvl4pPr marL="1950690" algn="l" defTabSz="650230" rtl="0" eaLnBrk="1" latinLnBrk="0" hangingPunct="1">
        <a:defRPr sz="2560" kern="1200">
          <a:solidFill>
            <a:schemeClr val="tx1"/>
          </a:solidFill>
          <a:latin typeface="+mn-lt"/>
          <a:ea typeface="+mn-ea"/>
          <a:cs typeface="+mn-cs"/>
        </a:defRPr>
      </a:lvl4pPr>
      <a:lvl5pPr marL="2600919" algn="l" defTabSz="650230" rtl="0" eaLnBrk="1" latinLnBrk="0" hangingPunct="1">
        <a:defRPr sz="2560" kern="1200">
          <a:solidFill>
            <a:schemeClr val="tx1"/>
          </a:solidFill>
          <a:latin typeface="+mn-lt"/>
          <a:ea typeface="+mn-ea"/>
          <a:cs typeface="+mn-cs"/>
        </a:defRPr>
      </a:lvl5pPr>
      <a:lvl6pPr marL="3251149" algn="l" defTabSz="650230" rtl="0" eaLnBrk="1" latinLnBrk="0" hangingPunct="1">
        <a:defRPr sz="2560" kern="1200">
          <a:solidFill>
            <a:schemeClr val="tx1"/>
          </a:solidFill>
          <a:latin typeface="+mn-lt"/>
          <a:ea typeface="+mn-ea"/>
          <a:cs typeface="+mn-cs"/>
        </a:defRPr>
      </a:lvl6pPr>
      <a:lvl7pPr marL="3901379" algn="l" defTabSz="650230" rtl="0" eaLnBrk="1" latinLnBrk="0" hangingPunct="1">
        <a:defRPr sz="2560" kern="1200">
          <a:solidFill>
            <a:schemeClr val="tx1"/>
          </a:solidFill>
          <a:latin typeface="+mn-lt"/>
          <a:ea typeface="+mn-ea"/>
          <a:cs typeface="+mn-cs"/>
        </a:defRPr>
      </a:lvl7pPr>
      <a:lvl8pPr marL="4551609" algn="l" defTabSz="650230" rtl="0" eaLnBrk="1" latinLnBrk="0" hangingPunct="1">
        <a:defRPr sz="2560" kern="1200">
          <a:solidFill>
            <a:schemeClr val="tx1"/>
          </a:solidFill>
          <a:latin typeface="+mn-lt"/>
          <a:ea typeface="+mn-ea"/>
          <a:cs typeface="+mn-cs"/>
        </a:defRPr>
      </a:lvl8pPr>
      <a:lvl9pPr marL="5201839" algn="l" defTabSz="65023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gif"/><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3" name="Vehicle Loan Digital Marketing…"/>
          <p:cNvSpPr txBox="1">
            <a:spLocks noGrp="1"/>
          </p:cNvSpPr>
          <p:nvPr>
            <p:ph type="body" sz="quarter" idx="1"/>
          </p:nvPr>
        </p:nvSpPr>
        <p:spPr>
          <a:xfrm>
            <a:off x="3404802" y="6629400"/>
            <a:ext cx="6457067" cy="2480657"/>
          </a:xfrm>
          <a:prstGeom prst="rect">
            <a:avLst/>
          </a:prstGeom>
        </p:spPr>
        <p:txBody>
          <a:bodyPr/>
          <a:lstStyle/>
          <a:p>
            <a:pPr algn="ctr">
              <a:defRPr sz="3600">
                <a:latin typeface="Arial"/>
                <a:ea typeface="Arial"/>
                <a:cs typeface="Arial"/>
                <a:sym typeface="Arial"/>
              </a:defRPr>
            </a:pPr>
            <a:r>
              <a:rPr lang="en-IN" dirty="0" smtClean="0"/>
              <a:t>IPL Data Analysis</a:t>
            </a:r>
            <a:endParaRPr dirty="0"/>
          </a:p>
          <a:p>
            <a:pPr algn="ctr">
              <a:defRPr>
                <a:latin typeface="Arial"/>
                <a:ea typeface="Arial"/>
                <a:cs typeface="Arial"/>
                <a:sym typeface="Arial"/>
              </a:defRPr>
            </a:pPr>
            <a:endParaRPr dirty="0"/>
          </a:p>
          <a:p>
            <a:pPr algn="ctr">
              <a:defRPr>
                <a:latin typeface="Arial"/>
                <a:ea typeface="Arial"/>
                <a:cs typeface="Arial"/>
                <a:sym typeface="Arial"/>
              </a:defRPr>
            </a:pPr>
            <a:r>
              <a:rPr lang="en-IN" dirty="0" smtClean="0"/>
              <a:t>(2008 – 2018)</a:t>
            </a:r>
            <a:endParaRP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709613"/>
            <a:ext cx="12192000" cy="4700588"/>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482600" y="89588"/>
            <a:ext cx="12001500"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b="1" dirty="0"/>
              <a:t>Which player has won maximum player of the match award?</a:t>
            </a:r>
          </a:p>
        </p:txBody>
      </p:sp>
      <p:sp>
        <p:nvSpPr>
          <p:cNvPr id="2" name="TextBox 1"/>
          <p:cNvSpPr txBox="1"/>
          <p:nvPr/>
        </p:nvSpPr>
        <p:spPr>
          <a:xfrm>
            <a:off x="850900" y="2482334"/>
            <a:ext cx="116332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dirty="0"/>
              <a:t>From the above graph we can see that </a:t>
            </a:r>
            <a:r>
              <a:rPr lang="en-GB" b="1" dirty="0"/>
              <a:t>Chris Gayle</a:t>
            </a:r>
            <a:r>
              <a:rPr lang="en-GB" dirty="0"/>
              <a:t> has won </a:t>
            </a:r>
            <a:r>
              <a:rPr lang="en-GB" b="1" dirty="0"/>
              <a:t>maximum numbers of Player of The Match</a:t>
            </a:r>
            <a:r>
              <a:rPr lang="en-GB" dirty="0"/>
              <a:t> </a:t>
            </a:r>
            <a:r>
              <a:rPr lang="en-GB" dirty="0" smtClean="0"/>
              <a:t>awards followed by </a:t>
            </a:r>
            <a:r>
              <a:rPr lang="en-GB" b="1" dirty="0" smtClean="0"/>
              <a:t>AB De </a:t>
            </a:r>
            <a:r>
              <a:rPr lang="en-GB" b="1" dirty="0" smtClean="0"/>
              <a:t>V</a:t>
            </a:r>
            <a:r>
              <a:rPr lang="en-GB" b="1" dirty="0" smtClean="0"/>
              <a:t>illiers.</a:t>
            </a:r>
            <a:endParaRPr kumimoji="0" lang="en-GB" sz="2400" b="1" i="0" u="none" strike="noStrike" cap="none" spc="0" normalizeH="0" baseline="0" dirty="0">
              <a:ln>
                <a:noFill/>
              </a:ln>
              <a:solidFill>
                <a:srgbClr val="414141"/>
              </a:solidFill>
              <a:effectLst/>
              <a:uFillTx/>
              <a:sym typeface="Palatino"/>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48870"/>
            <a:ext cx="7493000" cy="618568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52" y="3548869"/>
            <a:ext cx="5500948" cy="30805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4802" y="6556083"/>
            <a:ext cx="5526348" cy="3178467"/>
          </a:xfrm>
          <a:prstGeom prst="rect">
            <a:avLst/>
          </a:prstGeom>
        </p:spPr>
      </p:pic>
    </p:spTree>
    <p:extLst>
      <p:ext uri="{BB962C8B-B14F-4D97-AF65-F5344CB8AC3E}">
        <p14:creationId xmlns:p14="http://schemas.microsoft.com/office/powerpoint/2010/main" val="153109464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177800" y="0"/>
            <a:ext cx="12306300"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GB" sz="3600" b="1" dirty="0"/>
              <a:t>Has Toss-winning helped in winning matches?</a:t>
            </a:r>
          </a:p>
        </p:txBody>
      </p:sp>
      <p:sp>
        <p:nvSpPr>
          <p:cNvPr id="2" name="TextBox 1"/>
          <p:cNvSpPr txBox="1"/>
          <p:nvPr/>
        </p:nvSpPr>
        <p:spPr>
          <a:xfrm>
            <a:off x="831853" y="1746839"/>
            <a:ext cx="116332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dirty="0"/>
              <a:t>This result shows us </a:t>
            </a:r>
            <a:r>
              <a:rPr lang="en-GB" b="1" dirty="0"/>
              <a:t>Toss winning has not affected end match result</a:t>
            </a:r>
            <a:r>
              <a:rPr lang="en-GB" dirty="0"/>
              <a:t> as result has shown almost same c</a:t>
            </a:r>
            <a:r>
              <a:rPr lang="en-GB" dirty="0" smtClean="0"/>
              <a:t>ount</a:t>
            </a:r>
            <a:endParaRPr kumimoji="0" lang="en-GB" sz="2400" b="0" i="0" u="none" strike="noStrike" cap="none" spc="0" normalizeH="0" baseline="0" dirty="0">
              <a:ln>
                <a:noFill/>
              </a:ln>
              <a:solidFill>
                <a:srgbClr val="414141"/>
              </a:solidFill>
              <a:effectLst/>
              <a:uFillTx/>
              <a:latin typeface="Palatino"/>
              <a:ea typeface="Palatino"/>
              <a:cs typeface="Palatino"/>
              <a:sym typeface="Palatino"/>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3067050"/>
            <a:ext cx="8369307" cy="565526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8300" y="3067050"/>
            <a:ext cx="3225800" cy="5080000"/>
          </a:xfrm>
          <a:prstGeom prst="rect">
            <a:avLst/>
          </a:prstGeom>
        </p:spPr>
      </p:pic>
    </p:spTree>
    <p:extLst>
      <p:ext uri="{BB962C8B-B14F-4D97-AF65-F5344CB8AC3E}">
        <p14:creationId xmlns:p14="http://schemas.microsoft.com/office/powerpoint/2010/main" val="333856674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4" y="1238251"/>
            <a:ext cx="12344396" cy="75438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062204357"/>
              </p:ext>
            </p:extLst>
          </p:nvPr>
        </p:nvGraphicFramePr>
        <p:xfrm>
          <a:off x="1320800" y="1752600"/>
          <a:ext cx="10363200" cy="6400796"/>
        </p:xfrm>
        <a:graphic>
          <a:graphicData uri="http://schemas.openxmlformats.org/drawingml/2006/table">
            <a:tbl>
              <a:tblPr>
                <a:tableStyleId>{5940675A-B579-460E-94D1-54222C63F5DA}</a:tableStyleId>
              </a:tblPr>
              <a:tblGrid>
                <a:gridCol w="5211639"/>
                <a:gridCol w="5151561"/>
              </a:tblGrid>
              <a:tr h="309430">
                <a:tc>
                  <a:txBody>
                    <a:bodyPr/>
                    <a:lstStyle/>
                    <a:p>
                      <a:pPr algn="ctr" fontAlgn="b"/>
                      <a:r>
                        <a:rPr lang="en-GB" sz="1600" b="1" u="none" strike="noStrike" dirty="0">
                          <a:solidFill>
                            <a:schemeClr val="accent5">
                              <a:lumMod val="20000"/>
                              <a:lumOff val="80000"/>
                            </a:schemeClr>
                          </a:solidFill>
                          <a:effectLst/>
                        </a:rPr>
                        <a:t>International Stadiums</a:t>
                      </a:r>
                      <a:endParaRPr lang="en-GB" sz="1600" b="1" i="0" u="none" strike="noStrike" dirty="0">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solidFill>
                            <a:schemeClr val="accent5">
                              <a:lumMod val="20000"/>
                              <a:lumOff val="80000"/>
                            </a:schemeClr>
                          </a:solidFill>
                          <a:effectLst/>
                        </a:rPr>
                        <a:t>Domestic Stadiums</a:t>
                      </a:r>
                      <a:endParaRPr lang="en-GB" sz="1600" b="1" i="0" u="none" strike="noStrike" dirty="0">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Barabati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Dr DY Patil Sports Academy</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533400">
                <a:tc>
                  <a:txBody>
                    <a:bodyPr/>
                    <a:lstStyle/>
                    <a:p>
                      <a:pPr algn="l" fontAlgn="b"/>
                      <a:r>
                        <a:rPr lang="en-GB" sz="1600" u="none" strike="noStrike" dirty="0" err="1">
                          <a:solidFill>
                            <a:schemeClr val="accent5">
                              <a:lumMod val="20000"/>
                              <a:lumOff val="80000"/>
                            </a:schemeClr>
                          </a:solidFill>
                          <a:effectLst/>
                        </a:rPr>
                        <a:t>Brabourne</a:t>
                      </a:r>
                      <a:r>
                        <a:rPr lang="en-GB" sz="1600" u="none" strike="noStrike" dirty="0">
                          <a:solidFill>
                            <a:schemeClr val="accent5">
                              <a:lumMod val="20000"/>
                              <a:lumOff val="80000"/>
                            </a:schemeClr>
                          </a:solidFill>
                          <a:effectLst/>
                        </a:rPr>
                        <a:t> Stadium</a:t>
                      </a:r>
                      <a:endParaRPr lang="en-GB" sz="1600" b="0" i="0" u="none" strike="noStrike" dirty="0">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dirty="0" err="1">
                          <a:solidFill>
                            <a:schemeClr val="accent5">
                              <a:lumMod val="20000"/>
                              <a:lumOff val="80000"/>
                            </a:schemeClr>
                          </a:solidFill>
                          <a:effectLst/>
                        </a:rPr>
                        <a:t>Dr.</a:t>
                      </a:r>
                      <a:r>
                        <a:rPr lang="en-GB" sz="1600" u="none" strike="noStrike" dirty="0">
                          <a:solidFill>
                            <a:schemeClr val="accent5">
                              <a:lumMod val="20000"/>
                              <a:lumOff val="80000"/>
                            </a:schemeClr>
                          </a:solidFill>
                          <a:effectLst/>
                        </a:rPr>
                        <a:t> Y.S. </a:t>
                      </a:r>
                      <a:r>
                        <a:rPr lang="en-GB" sz="1600" u="none" strike="noStrike" dirty="0" err="1">
                          <a:solidFill>
                            <a:schemeClr val="accent5">
                              <a:lumMod val="20000"/>
                              <a:lumOff val="80000"/>
                            </a:schemeClr>
                          </a:solidFill>
                          <a:effectLst/>
                        </a:rPr>
                        <a:t>Rajasekhara</a:t>
                      </a:r>
                      <a:r>
                        <a:rPr lang="en-GB" sz="1600" u="none" strike="noStrike" dirty="0">
                          <a:solidFill>
                            <a:schemeClr val="accent5">
                              <a:lumMod val="20000"/>
                              <a:lumOff val="80000"/>
                            </a:schemeClr>
                          </a:solidFill>
                          <a:effectLst/>
                        </a:rPr>
                        <a:t> Reddy ACA-VDCA Cricket Stadium</a:t>
                      </a:r>
                      <a:endParaRPr lang="en-GB" sz="1600" b="0" i="0" u="none" strike="noStrike" dirty="0">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Buffalo Park</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Eden Gardens</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De Beers Diamond Oval</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Feroz Shah Kotla</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Dubai International Cricket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Himachal Pradesh Cricket Association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Green Park</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Holkar Cricket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JSCA International Stadium Complex</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M Chinnaswamy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Kingsmead</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MA Chidambaram Stadium,  Chepauk</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New Wanderers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Maharashtra Cricket Association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Newlands</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Nehru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533400">
                <a:tc>
                  <a:txBody>
                    <a:bodyPr/>
                    <a:lstStyle/>
                    <a:p>
                      <a:pPr algn="l" fontAlgn="b"/>
                      <a:r>
                        <a:rPr lang="en-GB" sz="1600" u="none" strike="noStrike">
                          <a:solidFill>
                            <a:schemeClr val="accent5">
                              <a:lumMod val="20000"/>
                              <a:lumOff val="80000"/>
                            </a:schemeClr>
                          </a:solidFill>
                          <a:effectLst/>
                        </a:rPr>
                        <a:t>OUTsurance Oval</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sv-SE" sz="1600" u="none" strike="noStrike">
                          <a:solidFill>
                            <a:schemeClr val="accent5">
                              <a:lumMod val="20000"/>
                              <a:lumOff val="80000"/>
                            </a:schemeClr>
                          </a:solidFill>
                          <a:effectLst/>
                        </a:rPr>
                        <a:t>Punjab Cricket Association IS Bindra Stadium,  Mohali</a:t>
                      </a:r>
                      <a:endParaRPr lang="sv-SE"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Sharjah Cricket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sv-SE" sz="1600" u="none" strike="noStrike">
                          <a:solidFill>
                            <a:schemeClr val="accent5">
                              <a:lumMod val="20000"/>
                              <a:lumOff val="80000"/>
                            </a:schemeClr>
                          </a:solidFill>
                          <a:effectLst/>
                        </a:rPr>
                        <a:t>Rajiv Gandhi International Stadium  Uppal</a:t>
                      </a:r>
                      <a:endParaRPr lang="sv-SE"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Sheikh Zayed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Sardar Patel Stadium,  Motera</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St George's Park</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Saurashtra Cricket Association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SuperSport Park</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Sawai Mansingh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 </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sv-SE" sz="1600" u="none" strike="noStrike">
                          <a:solidFill>
                            <a:schemeClr val="accent5">
                              <a:lumMod val="20000"/>
                              <a:lumOff val="80000"/>
                            </a:schemeClr>
                          </a:solidFill>
                          <a:effectLst/>
                        </a:rPr>
                        <a:t>Shaheed Veer Narayan Singh International Stadium</a:t>
                      </a:r>
                      <a:endParaRPr lang="sv-SE"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 </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a:solidFill>
                            <a:schemeClr val="accent5">
                              <a:lumMod val="20000"/>
                              <a:lumOff val="80000"/>
                            </a:schemeClr>
                          </a:solidFill>
                          <a:effectLst/>
                        </a:rPr>
                        <a:t>Subrata Roy Sahara Stadium</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294696">
                <a:tc>
                  <a:txBody>
                    <a:bodyPr/>
                    <a:lstStyle/>
                    <a:p>
                      <a:pPr algn="l" fontAlgn="b"/>
                      <a:r>
                        <a:rPr lang="en-GB" sz="1600" u="none" strike="noStrike">
                          <a:solidFill>
                            <a:schemeClr val="accent5">
                              <a:lumMod val="20000"/>
                              <a:lumOff val="80000"/>
                            </a:schemeClr>
                          </a:solidFill>
                          <a:effectLst/>
                        </a:rPr>
                        <a:t> </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sv-SE" sz="1600" u="none" strike="noStrike">
                          <a:solidFill>
                            <a:schemeClr val="accent5">
                              <a:lumMod val="20000"/>
                              <a:lumOff val="80000"/>
                            </a:schemeClr>
                          </a:solidFill>
                          <a:effectLst/>
                        </a:rPr>
                        <a:t>Vidarbha Cricket Association Stadium,  Jamtha</a:t>
                      </a:r>
                      <a:endParaRPr lang="sv-SE"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r>
              <a:tr h="309430">
                <a:tc>
                  <a:txBody>
                    <a:bodyPr/>
                    <a:lstStyle/>
                    <a:p>
                      <a:pPr algn="l" fontAlgn="b"/>
                      <a:r>
                        <a:rPr lang="en-GB" sz="1600" u="none" strike="noStrike">
                          <a:solidFill>
                            <a:schemeClr val="accent5">
                              <a:lumMod val="20000"/>
                              <a:lumOff val="80000"/>
                            </a:schemeClr>
                          </a:solidFill>
                          <a:effectLst/>
                        </a:rPr>
                        <a:t> </a:t>
                      </a:r>
                      <a:endParaRPr lang="en-GB" sz="1600" b="0" i="0" u="none" strike="noStrike">
                        <a:solidFill>
                          <a:schemeClr val="accent5">
                            <a:lumMod val="20000"/>
                            <a:lumOff val="80000"/>
                          </a:schemeClr>
                        </a:solidFill>
                        <a:effectLst/>
                        <a:latin typeface="Calibri" panose="020F0502020204030204" pitchFamily="34" charset="0"/>
                      </a:endParaRPr>
                    </a:p>
                  </a:txBody>
                  <a:tcPr marL="9525" marR="9525" marT="9525" marB="0" anchor="b"/>
                </a:tc>
                <a:tc>
                  <a:txBody>
                    <a:bodyPr/>
                    <a:lstStyle/>
                    <a:p>
                      <a:pPr algn="l" fontAlgn="b"/>
                      <a:r>
                        <a:rPr lang="en-GB" sz="1600" u="none" strike="noStrike" dirty="0">
                          <a:solidFill>
                            <a:schemeClr val="accent5">
                              <a:lumMod val="20000"/>
                              <a:lumOff val="80000"/>
                            </a:schemeClr>
                          </a:solidFill>
                          <a:effectLst/>
                        </a:rPr>
                        <a:t>Wankhede Stadium</a:t>
                      </a:r>
                      <a:endParaRPr lang="en-GB" sz="1600" b="0" i="0" u="none" strike="noStrike" dirty="0">
                        <a:solidFill>
                          <a:schemeClr val="accent5">
                            <a:lumMod val="20000"/>
                            <a:lumOff val="80000"/>
                          </a:schemeClr>
                        </a:solidFill>
                        <a:effectLst/>
                        <a:latin typeface="Calibri" panose="020F0502020204030204" pitchFamily="34" charset="0"/>
                      </a:endParaRPr>
                    </a:p>
                  </a:txBody>
                  <a:tcPr marL="9525" marR="9525" marT="9525" marB="0" anchor="b"/>
                </a:tc>
              </a:tr>
            </a:tbl>
          </a:graphicData>
        </a:graphic>
      </p:graphicFrame>
      <p:sp>
        <p:nvSpPr>
          <p:cNvPr id="188" name="Marketing Objective"/>
          <p:cNvSpPr txBox="1">
            <a:spLocks noGrp="1"/>
          </p:cNvSpPr>
          <p:nvPr>
            <p:ph type="title"/>
          </p:nvPr>
        </p:nvSpPr>
        <p:spPr>
          <a:xfrm>
            <a:off x="254000" y="1"/>
            <a:ext cx="12496800" cy="1219200"/>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sz="4000" b="1" dirty="0"/>
              <a:t>IPL matches played in which stadiums?</a:t>
            </a:r>
          </a:p>
        </p:txBody>
      </p:sp>
    </p:spTree>
    <p:extLst>
      <p:ext uri="{BB962C8B-B14F-4D97-AF65-F5344CB8AC3E}">
        <p14:creationId xmlns:p14="http://schemas.microsoft.com/office/powerpoint/2010/main" val="189440701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254000" y="194733"/>
            <a:ext cx="12496800"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sz="3800" b="1" dirty="0"/>
              <a:t>Which Team is best in defending the total?</a:t>
            </a:r>
          </a:p>
        </p:txBody>
      </p:sp>
      <p:pic>
        <p:nvPicPr>
          <p:cNvPr id="2" name="Picture 1"/>
          <p:cNvPicPr>
            <a:picLocks noChangeAspect="1"/>
          </p:cNvPicPr>
          <p:nvPr/>
        </p:nvPicPr>
        <p:blipFill>
          <a:blip r:embed="rId2"/>
          <a:stretch>
            <a:fillRect/>
          </a:stretch>
        </p:blipFill>
        <p:spPr>
          <a:xfrm>
            <a:off x="254000" y="2057400"/>
            <a:ext cx="5607212" cy="5562600"/>
          </a:xfrm>
          <a:prstGeom prst="rect">
            <a:avLst/>
          </a:prstGeom>
        </p:spPr>
      </p:pic>
      <p:sp>
        <p:nvSpPr>
          <p:cNvPr id="3" name="Rectangle 2"/>
          <p:cNvSpPr/>
          <p:nvPr/>
        </p:nvSpPr>
        <p:spPr>
          <a:xfrm>
            <a:off x="869950" y="7924800"/>
            <a:ext cx="11633200" cy="1200329"/>
          </a:xfrm>
          <a:prstGeom prst="rect">
            <a:avLst/>
          </a:prstGeom>
        </p:spPr>
        <p:txBody>
          <a:bodyPr wrap="square">
            <a:spAutoFit/>
          </a:bodyPr>
          <a:lstStyle/>
          <a:p>
            <a:r>
              <a:rPr lang="en-GB" dirty="0">
                <a:solidFill>
                  <a:srgbClr val="000000"/>
                </a:solidFill>
                <a:latin typeface="Helvetica Neue"/>
              </a:rPr>
              <a:t>From the above result we can see that </a:t>
            </a:r>
            <a:r>
              <a:rPr lang="en-GB" b="1" dirty="0">
                <a:solidFill>
                  <a:srgbClr val="000000"/>
                </a:solidFill>
                <a:latin typeface="Helvetica Neue"/>
              </a:rPr>
              <a:t>Mumbai Indians has defended the total 51 times</a:t>
            </a:r>
            <a:r>
              <a:rPr lang="en-GB" dirty="0">
                <a:solidFill>
                  <a:srgbClr val="000000"/>
                </a:solidFill>
                <a:latin typeface="Helvetica Neue"/>
              </a:rPr>
              <a:t> which is most among all other teams, followed by </a:t>
            </a:r>
            <a:r>
              <a:rPr lang="en-GB" b="1" dirty="0">
                <a:solidFill>
                  <a:srgbClr val="000000"/>
                </a:solidFill>
                <a:latin typeface="Helvetica Neue"/>
              </a:rPr>
              <a:t>Chennai Super Kings 49</a:t>
            </a:r>
            <a:r>
              <a:rPr lang="en-GB" dirty="0">
                <a:solidFill>
                  <a:srgbClr val="000000"/>
                </a:solidFill>
                <a:latin typeface="Helvetica Neue"/>
              </a:rPr>
              <a:t> times &amp; </a:t>
            </a:r>
            <a:r>
              <a:rPr lang="en-GB" b="1" dirty="0">
                <a:solidFill>
                  <a:srgbClr val="000000"/>
                </a:solidFill>
                <a:latin typeface="Helvetica Neue"/>
              </a:rPr>
              <a:t>Kings XI Punjab</a:t>
            </a:r>
            <a:r>
              <a:rPr lang="en-GB" dirty="0">
                <a:solidFill>
                  <a:srgbClr val="000000"/>
                </a:solidFill>
                <a:latin typeface="Helvetica Neue"/>
              </a:rPr>
              <a:t> </a:t>
            </a:r>
            <a:r>
              <a:rPr lang="en-GB" b="1" dirty="0">
                <a:solidFill>
                  <a:srgbClr val="000000"/>
                </a:solidFill>
                <a:latin typeface="Helvetica Neue"/>
              </a:rPr>
              <a:t>35</a:t>
            </a:r>
            <a:r>
              <a:rPr lang="en-GB" dirty="0">
                <a:solidFill>
                  <a:srgbClr val="000000"/>
                </a:solidFill>
                <a:latin typeface="Helvetica Neue"/>
              </a:rPr>
              <a:t> times.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212" y="2057400"/>
            <a:ext cx="7143588" cy="2819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212" y="4876800"/>
            <a:ext cx="7143588" cy="2743200"/>
          </a:xfrm>
          <a:prstGeom prst="rect">
            <a:avLst/>
          </a:prstGeom>
        </p:spPr>
      </p:pic>
    </p:spTree>
    <p:extLst>
      <p:ext uri="{BB962C8B-B14F-4D97-AF65-F5344CB8AC3E}">
        <p14:creationId xmlns:p14="http://schemas.microsoft.com/office/powerpoint/2010/main" val="215443972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6350" y="0"/>
            <a:ext cx="12998450"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sz="4000" b="1" dirty="0"/>
              <a:t>Which Team is best in defending the total?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2438400"/>
            <a:ext cx="10652612" cy="6324600"/>
          </a:xfrm>
          <a:prstGeom prst="rect">
            <a:avLst/>
          </a:prstGeom>
        </p:spPr>
      </p:pic>
    </p:spTree>
    <p:extLst>
      <p:ext uri="{BB962C8B-B14F-4D97-AF65-F5344CB8AC3E}">
        <p14:creationId xmlns:p14="http://schemas.microsoft.com/office/powerpoint/2010/main" val="382974353"/>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0" y="0"/>
            <a:ext cx="13004800"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sz="4000" b="1" dirty="0"/>
              <a:t>Which Team is best in chasing the target?</a:t>
            </a:r>
          </a:p>
        </p:txBody>
      </p:sp>
      <p:pic>
        <p:nvPicPr>
          <p:cNvPr id="2" name="Picture 1"/>
          <p:cNvPicPr>
            <a:picLocks noChangeAspect="1"/>
          </p:cNvPicPr>
          <p:nvPr/>
        </p:nvPicPr>
        <p:blipFill>
          <a:blip r:embed="rId2"/>
          <a:stretch>
            <a:fillRect/>
          </a:stretch>
        </p:blipFill>
        <p:spPr>
          <a:xfrm>
            <a:off x="207744" y="1981200"/>
            <a:ext cx="4579226" cy="5562600"/>
          </a:xfrm>
          <a:prstGeom prst="rect">
            <a:avLst/>
          </a:prstGeom>
        </p:spPr>
      </p:pic>
      <p:sp>
        <p:nvSpPr>
          <p:cNvPr id="3" name="Rectangle 2"/>
          <p:cNvSpPr/>
          <p:nvPr/>
        </p:nvSpPr>
        <p:spPr>
          <a:xfrm>
            <a:off x="508000" y="8056778"/>
            <a:ext cx="11988800" cy="1200329"/>
          </a:xfrm>
          <a:prstGeom prst="rect">
            <a:avLst/>
          </a:prstGeom>
        </p:spPr>
        <p:txBody>
          <a:bodyPr wrap="square">
            <a:spAutoFit/>
          </a:bodyPr>
          <a:lstStyle/>
          <a:p>
            <a:r>
              <a:rPr lang="en-GB" dirty="0">
                <a:solidFill>
                  <a:srgbClr val="000000"/>
                </a:solidFill>
                <a:latin typeface="Helvetica Neue"/>
              </a:rPr>
              <a:t>From the above results we can see that </a:t>
            </a:r>
            <a:r>
              <a:rPr lang="en-GB" b="1" dirty="0">
                <a:solidFill>
                  <a:srgbClr val="000000"/>
                </a:solidFill>
                <a:latin typeface="Helvetica Neue"/>
              </a:rPr>
              <a:t>Kolkata Knight Riders as chased the </a:t>
            </a:r>
            <a:r>
              <a:rPr lang="en-GB" b="1" dirty="0" smtClean="0">
                <a:solidFill>
                  <a:srgbClr val="000000"/>
                </a:solidFill>
                <a:latin typeface="Helvetica Neue"/>
              </a:rPr>
              <a:t>target </a:t>
            </a:r>
            <a:r>
              <a:rPr lang="en-GB" b="1" dirty="0">
                <a:solidFill>
                  <a:srgbClr val="000000"/>
                </a:solidFill>
                <a:latin typeface="Helvetica Neue"/>
              </a:rPr>
              <a:t>52 times</a:t>
            </a:r>
            <a:r>
              <a:rPr lang="en-GB" dirty="0">
                <a:solidFill>
                  <a:srgbClr val="000000"/>
                </a:solidFill>
                <a:latin typeface="Helvetica Neue"/>
              </a:rPr>
              <a:t> which is most by any team in IPL history, followed by </a:t>
            </a:r>
            <a:r>
              <a:rPr lang="en-GB" b="1" dirty="0">
                <a:solidFill>
                  <a:srgbClr val="000000"/>
                </a:solidFill>
                <a:latin typeface="Helvetica Neue"/>
              </a:rPr>
              <a:t>Royal Challengers Bangalore &amp; Mumbai Indians 46 times each</a:t>
            </a:r>
            <a:r>
              <a:rPr lang="en-GB" dirty="0">
                <a:solidFill>
                  <a:srgbClr val="000000"/>
                </a:solidFill>
                <a:latin typeface="Helvetica Neue"/>
              </a:rPr>
              <a: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013" y="1981200"/>
            <a:ext cx="7620000" cy="3124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4714" y="5105399"/>
            <a:ext cx="7620000" cy="2530161"/>
          </a:xfrm>
          <a:prstGeom prst="rect">
            <a:avLst/>
          </a:prstGeom>
        </p:spPr>
      </p:pic>
    </p:spTree>
    <p:extLst>
      <p:ext uri="{BB962C8B-B14F-4D97-AF65-F5344CB8AC3E}">
        <p14:creationId xmlns:p14="http://schemas.microsoft.com/office/powerpoint/2010/main" val="215039141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177800" y="0"/>
            <a:ext cx="12649200"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GB" sz="4000" b="1" dirty="0"/>
              <a:t>Which Team is best in chasing the target?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103" y="2667000"/>
            <a:ext cx="10344593" cy="6141725"/>
          </a:xfrm>
          <a:prstGeom prst="rect">
            <a:avLst/>
          </a:prstGeom>
        </p:spPr>
      </p:pic>
    </p:spTree>
    <p:extLst>
      <p:ext uri="{BB962C8B-B14F-4D97-AF65-F5344CB8AC3E}">
        <p14:creationId xmlns:p14="http://schemas.microsoft.com/office/powerpoint/2010/main" val="245236112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120650" y="1"/>
            <a:ext cx="12630150" cy="1828800"/>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sz="3600" b="1" dirty="0"/>
              <a:t>Which is the best venue to defend the total?</a:t>
            </a:r>
          </a:p>
        </p:txBody>
      </p:sp>
      <p:graphicFrame>
        <p:nvGraphicFramePr>
          <p:cNvPr id="3" name="Table 2"/>
          <p:cNvGraphicFramePr>
            <a:graphicFrameLocks noGrp="1"/>
          </p:cNvGraphicFramePr>
          <p:nvPr>
            <p:extLst>
              <p:ext uri="{D42A27DB-BD31-4B8C-83A1-F6EECF244321}">
                <p14:modId xmlns:p14="http://schemas.microsoft.com/office/powerpoint/2010/main" val="1201924585"/>
              </p:ext>
            </p:extLst>
          </p:nvPr>
        </p:nvGraphicFramePr>
        <p:xfrm>
          <a:off x="1244600" y="1219199"/>
          <a:ext cx="11049000" cy="8838340"/>
        </p:xfrm>
        <a:graphic>
          <a:graphicData uri="http://schemas.openxmlformats.org/drawingml/2006/table">
            <a:tbl>
              <a:tblPr>
                <a:tableStyleId>{5940675A-B579-460E-94D1-54222C63F5DA}</a:tableStyleId>
              </a:tblPr>
              <a:tblGrid>
                <a:gridCol w="10392831"/>
                <a:gridCol w="656169"/>
              </a:tblGrid>
              <a:tr h="243815">
                <a:tc>
                  <a:txBody>
                    <a:bodyPr/>
                    <a:lstStyle/>
                    <a:p>
                      <a:pPr algn="ctr" fontAlgn="ctr"/>
                      <a:r>
                        <a:rPr lang="en-GB" sz="1600" b="1" u="none" strike="noStrike" dirty="0">
                          <a:effectLst/>
                        </a:rPr>
                        <a:t>Venue</a:t>
                      </a:r>
                      <a:endParaRPr lang="en-GB" sz="1600" b="1" i="0" u="none" strike="noStrike" dirty="0">
                        <a:solidFill>
                          <a:srgbClr val="000000"/>
                        </a:solidFill>
                        <a:effectLst/>
                        <a:latin typeface="Courier New" panose="02070309020205020404" pitchFamily="49" charset="0"/>
                      </a:endParaRPr>
                    </a:p>
                  </a:txBody>
                  <a:tcPr marL="8684" marR="8684" marT="8684" marB="0" anchor="ctr"/>
                </a:tc>
                <a:tc>
                  <a:txBody>
                    <a:bodyPr/>
                    <a:lstStyle/>
                    <a:p>
                      <a:pPr algn="ctr" fontAlgn="b"/>
                      <a:r>
                        <a:rPr lang="en-GB" sz="1600" b="1" u="none" strike="noStrike" dirty="0">
                          <a:effectLst/>
                        </a:rPr>
                        <a:t>Nos</a:t>
                      </a:r>
                      <a:endParaRPr lang="en-GB" sz="1600" b="1" i="0" u="none" strike="noStrike" dirty="0">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Wankhede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33</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Feroz Shah Kotla</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33</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M Chinnaswamy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30</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MA Chidambaram Stadium, Chepauk</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30</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Eden Gardens</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29</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sv-SE" sz="1600" u="none" strike="noStrike">
                          <a:effectLst/>
                        </a:rPr>
                        <a:t>Rajiv Gandhi International Stadium, Uppal</a:t>
                      </a:r>
                      <a:endParaRPr lang="sv-SE"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23</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sv-SE" sz="1600" u="none" strike="noStrike">
                          <a:effectLst/>
                        </a:rPr>
                        <a:t>Punjab Cricket Association Stadium, Mohali</a:t>
                      </a:r>
                      <a:endParaRPr lang="sv-SE"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15</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Sawai Mansingh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14</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Subrata Roy Sahara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11</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Kingsmead</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9</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Dr DY Patil Sports Academy</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Dr. Y.S. Rajasekhara Reddy ACA-VDCA Cricket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Maharashtra Cricket Association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sv-SE" sz="1600" u="none" strike="noStrike">
                          <a:effectLst/>
                        </a:rPr>
                        <a:t>Punjab Cricket Association IS Bindra Stadium, Mohali</a:t>
                      </a:r>
                      <a:endParaRPr lang="sv-SE"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Sardar Patel Stadium, Motera</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6</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Brabourne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6</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Himachal Pradesh Cricket Association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5</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Barabati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4</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Newlands</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4</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SuperSport Park</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4</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New Wanderers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Saurashtra Cricket Association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Dubai International Cricket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Sheikh Zayed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St George's Park</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Nehru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sv-SE" sz="1600" u="none" strike="noStrike">
                          <a:effectLst/>
                        </a:rPr>
                        <a:t>Vidarbha Cricket Association Stadium, Jamtha</a:t>
                      </a:r>
                      <a:endParaRPr lang="sv-SE"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2</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JSCA International Stadium Complex</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2</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sv-SE" sz="1600" u="none" strike="noStrike">
                          <a:effectLst/>
                        </a:rPr>
                        <a:t>Shaheed Veer Narayan Singh International Stadium</a:t>
                      </a:r>
                      <a:endParaRPr lang="sv-SE"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2</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Sharjah Cricket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2</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Buffalo Park</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2</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OUTsurance Oval</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1</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Holkar Cricket Stadium</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a:effectLst/>
                        </a:rPr>
                        <a:t>1</a:t>
                      </a:r>
                      <a:endParaRPr lang="en-GB" sz="1600" b="0" i="0" u="none" strike="noStrike">
                        <a:solidFill>
                          <a:srgbClr val="000000"/>
                        </a:solidFill>
                        <a:effectLst/>
                        <a:latin typeface="Calibri" panose="020F0502020204030204" pitchFamily="34" charset="0"/>
                      </a:endParaRPr>
                    </a:p>
                  </a:txBody>
                  <a:tcPr marL="8684" marR="8684" marT="8684" marB="0" anchor="b"/>
                </a:tc>
              </a:tr>
              <a:tr h="243815">
                <a:tc>
                  <a:txBody>
                    <a:bodyPr/>
                    <a:lstStyle/>
                    <a:p>
                      <a:pPr algn="l" fontAlgn="ctr"/>
                      <a:r>
                        <a:rPr lang="en-GB" sz="1600" u="none" strike="noStrike">
                          <a:effectLst/>
                        </a:rPr>
                        <a:t>De Beers Diamond Oval</a:t>
                      </a:r>
                      <a:endParaRPr lang="en-GB" sz="1600" b="0" i="0" u="none" strike="noStrike">
                        <a:solidFill>
                          <a:srgbClr val="000000"/>
                        </a:solidFill>
                        <a:effectLst/>
                        <a:latin typeface="Courier New" panose="02070309020205020404" pitchFamily="49" charset="0"/>
                      </a:endParaRPr>
                    </a:p>
                  </a:txBody>
                  <a:tcPr marL="8684" marR="8684" marT="8684" marB="0" anchor="ctr"/>
                </a:tc>
                <a:tc>
                  <a:txBody>
                    <a:bodyPr/>
                    <a:lstStyle/>
                    <a:p>
                      <a:pPr algn="r" fontAlgn="b"/>
                      <a:r>
                        <a:rPr lang="en-GB" sz="1600" u="none" strike="noStrike" dirty="0">
                          <a:effectLst/>
                        </a:rPr>
                        <a:t>1</a:t>
                      </a:r>
                      <a:endParaRPr lang="en-GB" sz="1600" b="0" i="0" u="none" strike="noStrike" dirty="0">
                        <a:solidFill>
                          <a:srgbClr val="000000"/>
                        </a:solidFill>
                        <a:effectLst/>
                        <a:latin typeface="Calibri" panose="020F0502020204030204" pitchFamily="34" charset="0"/>
                      </a:endParaRPr>
                    </a:p>
                  </a:txBody>
                  <a:tcPr marL="8684" marR="8684" marT="8684" marB="0" anchor="b"/>
                </a:tc>
              </a:tr>
            </a:tbl>
          </a:graphicData>
        </a:graphic>
      </p:graphicFrame>
    </p:spTree>
    <p:extLst>
      <p:ext uri="{BB962C8B-B14F-4D97-AF65-F5344CB8AC3E}">
        <p14:creationId xmlns:p14="http://schemas.microsoft.com/office/powerpoint/2010/main" val="143357635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177800" y="42333"/>
            <a:ext cx="12496800"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GB" sz="4000" b="1" dirty="0"/>
              <a:t>Which is the best venue to defend the total?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2209800"/>
            <a:ext cx="11328400" cy="6705600"/>
          </a:xfrm>
          <a:prstGeom prst="rect">
            <a:avLst/>
          </a:prstGeom>
        </p:spPr>
      </p:pic>
      <p:sp>
        <p:nvSpPr>
          <p:cNvPr id="4" name="Rectangle 3"/>
          <p:cNvSpPr/>
          <p:nvPr/>
        </p:nvSpPr>
        <p:spPr>
          <a:xfrm>
            <a:off x="1016000" y="8922603"/>
            <a:ext cx="11328400" cy="830997"/>
          </a:xfrm>
          <a:prstGeom prst="rect">
            <a:avLst/>
          </a:prstGeom>
        </p:spPr>
        <p:txBody>
          <a:bodyPr wrap="square">
            <a:spAutoFit/>
          </a:bodyPr>
          <a:lstStyle/>
          <a:p>
            <a:r>
              <a:rPr lang="en-GB" b="1" dirty="0">
                <a:solidFill>
                  <a:srgbClr val="000000"/>
                </a:solidFill>
                <a:latin typeface="Helvetica Neue"/>
              </a:rPr>
              <a:t>Wankhede Stadium</a:t>
            </a:r>
            <a:r>
              <a:rPr lang="en-GB" dirty="0">
                <a:solidFill>
                  <a:srgbClr val="000000"/>
                </a:solidFill>
                <a:latin typeface="Helvetica Neue"/>
              </a:rPr>
              <a:t> and </a:t>
            </a:r>
            <a:r>
              <a:rPr lang="en-GB" b="1" dirty="0" err="1">
                <a:solidFill>
                  <a:srgbClr val="000000"/>
                </a:solidFill>
                <a:latin typeface="Helvetica Neue"/>
              </a:rPr>
              <a:t>Feroz</a:t>
            </a:r>
            <a:r>
              <a:rPr lang="en-GB" b="1" dirty="0">
                <a:solidFill>
                  <a:srgbClr val="000000"/>
                </a:solidFill>
                <a:latin typeface="Helvetica Neue"/>
              </a:rPr>
              <a:t> Shah </a:t>
            </a:r>
            <a:r>
              <a:rPr lang="en-GB" b="1" dirty="0" err="1">
                <a:solidFill>
                  <a:srgbClr val="000000"/>
                </a:solidFill>
                <a:latin typeface="Helvetica Neue"/>
              </a:rPr>
              <a:t>Kotla</a:t>
            </a:r>
            <a:r>
              <a:rPr lang="en-GB" dirty="0">
                <a:solidFill>
                  <a:srgbClr val="000000"/>
                </a:solidFill>
                <a:latin typeface="Helvetica Neue"/>
              </a:rPr>
              <a:t> are the best venue to defend the </a:t>
            </a:r>
            <a:r>
              <a:rPr lang="en-GB" dirty="0" smtClean="0">
                <a:solidFill>
                  <a:srgbClr val="000000"/>
                </a:solidFill>
                <a:latin typeface="Helvetica Neue"/>
              </a:rPr>
              <a:t>total with total 33 matches count.</a:t>
            </a:r>
            <a:endParaRPr lang="en-GB" dirty="0"/>
          </a:p>
        </p:txBody>
      </p:sp>
    </p:spTree>
    <p:extLst>
      <p:ext uri="{BB962C8B-B14F-4D97-AF65-F5344CB8AC3E}">
        <p14:creationId xmlns:p14="http://schemas.microsoft.com/office/powerpoint/2010/main" val="345164878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177800" y="0"/>
            <a:ext cx="12420600" cy="2057400"/>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sz="3600" b="1" dirty="0"/>
              <a:t>Which is the best venue to chase the total?</a:t>
            </a:r>
          </a:p>
        </p:txBody>
      </p:sp>
      <p:graphicFrame>
        <p:nvGraphicFramePr>
          <p:cNvPr id="4" name="Table 3"/>
          <p:cNvGraphicFramePr>
            <a:graphicFrameLocks noGrp="1"/>
          </p:cNvGraphicFramePr>
          <p:nvPr>
            <p:extLst>
              <p:ext uri="{D42A27DB-BD31-4B8C-83A1-F6EECF244321}">
                <p14:modId xmlns:p14="http://schemas.microsoft.com/office/powerpoint/2010/main" val="198370536"/>
              </p:ext>
            </p:extLst>
          </p:nvPr>
        </p:nvGraphicFramePr>
        <p:xfrm>
          <a:off x="939800" y="1447800"/>
          <a:ext cx="11201400" cy="7984512"/>
        </p:xfrm>
        <a:graphic>
          <a:graphicData uri="http://schemas.openxmlformats.org/drawingml/2006/table">
            <a:tbl>
              <a:tblPr>
                <a:tableStyleId>{5940675A-B579-460E-94D1-54222C63F5DA}</a:tableStyleId>
              </a:tblPr>
              <a:tblGrid>
                <a:gridCol w="9909707"/>
                <a:gridCol w="1291693"/>
              </a:tblGrid>
              <a:tr h="135467">
                <a:tc>
                  <a:txBody>
                    <a:bodyPr/>
                    <a:lstStyle/>
                    <a:p>
                      <a:pPr algn="ctr" fontAlgn="ctr"/>
                      <a:r>
                        <a:rPr lang="en-GB" sz="1400" u="none" strike="noStrike" dirty="0">
                          <a:effectLst/>
                        </a:rPr>
                        <a:t>Venue</a:t>
                      </a:r>
                      <a:endParaRPr lang="en-GB" sz="1400" b="1" i="0" u="none" strike="noStrike" dirty="0">
                        <a:solidFill>
                          <a:srgbClr val="000000"/>
                        </a:solidFill>
                        <a:effectLst/>
                        <a:latin typeface="Courier New" panose="02070309020205020404" pitchFamily="49" charset="0"/>
                      </a:endParaRPr>
                    </a:p>
                  </a:txBody>
                  <a:tcPr marL="8432" marR="8432" marT="8432" marB="0" anchor="ctr"/>
                </a:tc>
                <a:tc>
                  <a:txBody>
                    <a:bodyPr/>
                    <a:lstStyle/>
                    <a:p>
                      <a:pPr algn="ctr" fontAlgn="b"/>
                      <a:r>
                        <a:rPr lang="en-GB" sz="1400" u="none" strike="noStrike">
                          <a:effectLst/>
                        </a:rPr>
                        <a:t>Nos</a:t>
                      </a:r>
                      <a:endParaRPr lang="en-GB" sz="1400" b="1"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Eden Gardens</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41</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dirty="0">
                          <a:effectLst/>
                        </a:rPr>
                        <a:t>M </a:t>
                      </a:r>
                      <a:r>
                        <a:rPr lang="en-GB" sz="1400" u="none" strike="noStrike" dirty="0" err="1">
                          <a:effectLst/>
                        </a:rPr>
                        <a:t>Chinnaswamy</a:t>
                      </a:r>
                      <a:r>
                        <a:rPr lang="en-GB" sz="1400" u="none" strike="noStrike" dirty="0">
                          <a:effectLst/>
                        </a:rPr>
                        <a:t> Stadium</a:t>
                      </a:r>
                      <a:endParaRPr lang="en-GB" sz="1400" b="0" i="0" u="none" strike="noStrike" dirty="0">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40</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Wankhede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33</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Feroz Shah Kotla</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33</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sv-SE" sz="1400" u="none" strike="noStrike">
                          <a:effectLst/>
                        </a:rPr>
                        <a:t>Rajiv Gandhi International Stadium, Uppal</a:t>
                      </a:r>
                      <a:endParaRPr lang="sv-SE"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32</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Sawai Mansingh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26</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sv-SE" sz="1400" u="none" strike="noStrike">
                          <a:effectLst/>
                        </a:rPr>
                        <a:t>Punjab Cricket Association Stadium, Mohali</a:t>
                      </a:r>
                      <a:endParaRPr lang="sv-SE"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20</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MA Chidambaram Stadium, Chepauk</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18</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Maharashtra Cricket Association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14</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dirty="0">
                          <a:effectLst/>
                        </a:rPr>
                        <a:t>Dr DY Patil Sports Academy</a:t>
                      </a:r>
                      <a:endParaRPr lang="en-GB" sz="1400" b="0" i="0" u="none" strike="noStrike" dirty="0">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10</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SuperSport Park</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8</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Holkar Cricket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8</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sv-SE" sz="1400" u="none" strike="noStrike">
                          <a:effectLst/>
                        </a:rPr>
                        <a:t>Punjab Cricket Association IS Bindra Stadium, Mohali</a:t>
                      </a:r>
                      <a:endParaRPr lang="sv-SE"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7</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Subrata Roy Sahara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6</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Saurashtra Cricket Association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6</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Kingsmead</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6</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JSCA International Stadium Complex</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5</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Brabourne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5</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New Wanderers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5</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Sardar Patel Stadium, Motera</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5</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Himachal Pradesh Cricket Association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4</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Green Park</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4</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St George's Park</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4</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Dubai International Cricket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4</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sv-SE" sz="1400" u="none" strike="noStrike">
                          <a:effectLst/>
                        </a:rPr>
                        <a:t>Shaheed Veer Narayan Singh International Stadium</a:t>
                      </a:r>
                      <a:endParaRPr lang="sv-SE"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4</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Sharjah Cricket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4</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Dr. Y.S. Rajasekhara Reddy ACA-VDCA Cricket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4</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Barabati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3</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Sheikh Zayed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3</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Newlands</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2</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De Beers Diamond Oval</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2</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Nehru Stadium</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2</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sv-SE" sz="1400" u="none" strike="noStrike">
                          <a:effectLst/>
                        </a:rPr>
                        <a:t>Vidarbha Cricket Association Stadium, Jamtha</a:t>
                      </a:r>
                      <a:endParaRPr lang="sv-SE"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1</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OUTsurance Oval</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a:effectLst/>
                        </a:rPr>
                        <a:t>1</a:t>
                      </a:r>
                      <a:endParaRPr lang="en-GB" sz="1400" b="0" i="0" u="none" strike="noStrike">
                        <a:solidFill>
                          <a:srgbClr val="000000"/>
                        </a:solidFill>
                        <a:effectLst/>
                        <a:latin typeface="Calibri" panose="020F0502020204030204" pitchFamily="34" charset="0"/>
                      </a:endParaRPr>
                    </a:p>
                  </a:txBody>
                  <a:tcPr marL="8432" marR="8432" marT="8432" marB="0" anchor="b"/>
                </a:tc>
              </a:tr>
              <a:tr h="135467">
                <a:tc>
                  <a:txBody>
                    <a:bodyPr/>
                    <a:lstStyle/>
                    <a:p>
                      <a:pPr algn="l" fontAlgn="ctr"/>
                      <a:r>
                        <a:rPr lang="en-GB" sz="1400" u="none" strike="noStrike">
                          <a:effectLst/>
                        </a:rPr>
                        <a:t>Buffalo Park</a:t>
                      </a:r>
                      <a:endParaRPr lang="en-GB" sz="1400" b="0" i="0" u="none" strike="noStrike">
                        <a:solidFill>
                          <a:srgbClr val="000000"/>
                        </a:solidFill>
                        <a:effectLst/>
                        <a:latin typeface="Courier New" panose="02070309020205020404" pitchFamily="49" charset="0"/>
                      </a:endParaRPr>
                    </a:p>
                  </a:txBody>
                  <a:tcPr marL="8432" marR="8432" marT="8432" marB="0" anchor="ctr"/>
                </a:tc>
                <a:tc>
                  <a:txBody>
                    <a:bodyPr/>
                    <a:lstStyle/>
                    <a:p>
                      <a:pPr algn="r" fontAlgn="b"/>
                      <a:r>
                        <a:rPr lang="en-GB" sz="1400" u="none" strike="noStrike" dirty="0">
                          <a:effectLst/>
                        </a:rPr>
                        <a:t>1</a:t>
                      </a:r>
                      <a:endParaRPr lang="en-GB" sz="1400" b="0" i="0" u="none" strike="noStrike" dirty="0">
                        <a:solidFill>
                          <a:srgbClr val="000000"/>
                        </a:solidFill>
                        <a:effectLst/>
                        <a:latin typeface="Calibri" panose="020F0502020204030204" pitchFamily="34" charset="0"/>
                      </a:endParaRPr>
                    </a:p>
                  </a:txBody>
                  <a:tcPr marL="8432" marR="8432" marT="8432" marB="0" anchor="b"/>
                </a:tc>
              </a:tr>
            </a:tbl>
          </a:graphicData>
        </a:graphic>
      </p:graphicFrame>
    </p:spTree>
    <p:extLst>
      <p:ext uri="{BB962C8B-B14F-4D97-AF65-F5344CB8AC3E}">
        <p14:creationId xmlns:p14="http://schemas.microsoft.com/office/powerpoint/2010/main" val="367261107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8" y="1530773"/>
            <a:ext cx="12912683" cy="8070427"/>
          </a:xfrm>
          <a:prstGeom prst="rect">
            <a:avLst/>
          </a:prstGeom>
          <a:noFill/>
          <a:ln>
            <a:noFill/>
          </a:ln>
        </p:spPr>
      </p:pic>
      <p:sp>
        <p:nvSpPr>
          <p:cNvPr id="136" name="SFFCU Business Model"/>
          <p:cNvSpPr txBox="1">
            <a:spLocks noGrp="1"/>
          </p:cNvSpPr>
          <p:nvPr>
            <p:ph type="title"/>
          </p:nvPr>
        </p:nvSpPr>
        <p:spPr>
          <a:xfrm>
            <a:off x="1701800" y="685800"/>
            <a:ext cx="9322478" cy="844973"/>
          </a:xfrm>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pPr algn="ctr"/>
            <a:r>
              <a:rPr lang="en-US" dirty="0" smtClean="0"/>
              <a:t>Introduction</a:t>
            </a:r>
            <a:endParaRPr dirty="0"/>
          </a:p>
        </p:txBody>
      </p:sp>
      <p:sp>
        <p:nvSpPr>
          <p:cNvPr id="137" name="Since 1954, San Francisco Federal Credit Union has been a member-owned financial institution. As a not-for-profit, we’re able to offer higher dividends on deposit accounts, lower interest rates on loans, and fewer fees than the big banks."/>
          <p:cNvSpPr txBox="1">
            <a:spLocks noGrp="1"/>
          </p:cNvSpPr>
          <p:nvPr>
            <p:ph type="body" idx="1"/>
          </p:nvPr>
        </p:nvSpPr>
        <p:spPr>
          <a:xfrm>
            <a:off x="508000" y="2178050"/>
            <a:ext cx="11988800" cy="6508750"/>
          </a:xfrm>
          <a:prstGeom prst="rect">
            <a:avLst/>
          </a:prstGeom>
        </p:spPr>
        <p:txBody>
          <a:bodyPr>
            <a:normAutofit fontScale="85000" lnSpcReduction="20000"/>
          </a:bodyPr>
          <a:lstStyle>
            <a:lvl1pPr>
              <a:defRPr>
                <a:latin typeface="Arial"/>
                <a:ea typeface="Arial"/>
                <a:cs typeface="Arial"/>
                <a:sym typeface="Arial"/>
              </a:defRPr>
            </a:lvl1pPr>
          </a:lstStyle>
          <a:p>
            <a:r>
              <a:rPr lang="en-GB" b="1" dirty="0">
                <a:solidFill>
                  <a:srgbClr val="FFFF00"/>
                </a:solidFill>
              </a:rPr>
              <a:t>1.1. Introduction</a:t>
            </a:r>
          </a:p>
          <a:p>
            <a:r>
              <a:rPr lang="en-GB" b="1" dirty="0">
                <a:solidFill>
                  <a:srgbClr val="FFFF00"/>
                </a:solidFill>
              </a:rPr>
              <a:t>The Indian Premier League (IPL)</a:t>
            </a:r>
            <a:r>
              <a:rPr lang="en-GB" dirty="0">
                <a:solidFill>
                  <a:srgbClr val="FFFF00"/>
                </a:solidFill>
              </a:rPr>
              <a:t>, officially Vivo Indian Premier League for sponsorship reasons, is a professional Twenty20 cricket league in India contested during April and May of every year by teams representing Indian cities and some </a:t>
            </a:r>
            <a:r>
              <a:rPr lang="en-GB" dirty="0" err="1">
                <a:solidFill>
                  <a:srgbClr val="FFFF00"/>
                </a:solidFill>
              </a:rPr>
              <a:t>states.The</a:t>
            </a:r>
            <a:r>
              <a:rPr lang="en-GB" dirty="0">
                <a:solidFill>
                  <a:srgbClr val="FFFF00"/>
                </a:solidFill>
              </a:rPr>
              <a:t> league was founded by the </a:t>
            </a:r>
            <a:r>
              <a:rPr lang="en-GB" b="1" dirty="0">
                <a:solidFill>
                  <a:srgbClr val="FFFF00"/>
                </a:solidFill>
              </a:rPr>
              <a:t>Board of Control for Cricket in India (BCCI)</a:t>
            </a:r>
            <a:r>
              <a:rPr lang="en-GB" dirty="0">
                <a:solidFill>
                  <a:srgbClr val="FFFF00"/>
                </a:solidFill>
              </a:rPr>
              <a:t> in 2008, and is regarded as the brainchild of </a:t>
            </a:r>
            <a:r>
              <a:rPr lang="en-GB" dirty="0" err="1">
                <a:solidFill>
                  <a:srgbClr val="FFFF00"/>
                </a:solidFill>
              </a:rPr>
              <a:t>Lalit</a:t>
            </a:r>
            <a:r>
              <a:rPr lang="en-GB" dirty="0">
                <a:solidFill>
                  <a:srgbClr val="FFFF00"/>
                </a:solidFill>
              </a:rPr>
              <a:t> Modi, the founder and former commissioner of the league. IPL has an exclusive window in ICC Future Tours Programme.</a:t>
            </a:r>
          </a:p>
          <a:p>
            <a:r>
              <a:rPr lang="en-GB" dirty="0">
                <a:solidFill>
                  <a:srgbClr val="FFFF00"/>
                </a:solidFill>
              </a:rPr>
              <a:t>The IPL is the most-attended cricket league in the world and in 2014 ranked sixth by average attendance among all sports </a:t>
            </a:r>
            <a:r>
              <a:rPr lang="en-GB" dirty="0" smtClean="0">
                <a:solidFill>
                  <a:srgbClr val="FFFF00"/>
                </a:solidFill>
              </a:rPr>
              <a:t>leagues. In </a:t>
            </a:r>
            <a:r>
              <a:rPr lang="en-GB" dirty="0">
                <a:solidFill>
                  <a:srgbClr val="FFFF00"/>
                </a:solidFill>
              </a:rPr>
              <a:t>2010, the IPL became the first sporting event in the world to be broadcast live on </a:t>
            </a:r>
            <a:r>
              <a:rPr lang="en-GB" dirty="0" err="1">
                <a:solidFill>
                  <a:srgbClr val="FFFF00"/>
                </a:solidFill>
              </a:rPr>
              <a:t>YouTube.</a:t>
            </a:r>
            <a:r>
              <a:rPr lang="en-GB" b="1" dirty="0" err="1">
                <a:solidFill>
                  <a:srgbClr val="FFFF00"/>
                </a:solidFill>
              </a:rPr>
              <a:t>The</a:t>
            </a:r>
            <a:r>
              <a:rPr lang="en-GB" b="1" dirty="0">
                <a:solidFill>
                  <a:srgbClr val="FFFF00"/>
                </a:solidFill>
              </a:rPr>
              <a:t> brand value of IPL in 2018 was (US dollar 6.3 billion), according to Duff &amp; Phelps. According to BCCI, the 2015 IPL season contributed ₹11.5 billion (US dollar 182 million) to the GDP of the Indian economy.</a:t>
            </a:r>
            <a:endParaRPr lang="en-GB" dirty="0">
              <a:solidFill>
                <a:srgbClr val="FFFF00"/>
              </a:solidFill>
            </a:endParaRPr>
          </a:p>
          <a:p>
            <a:r>
              <a:rPr lang="en-GB" dirty="0">
                <a:solidFill>
                  <a:srgbClr val="FFFF00"/>
                </a:solidFill>
              </a:rPr>
              <a:t>There have been eleven seasons of the IPL tournament. The current IPL title holders are the Chennai Super Kings, who won the 2018 season. The most successful franchises in the tournament are the </a:t>
            </a:r>
            <a:r>
              <a:rPr lang="en-GB" b="1" dirty="0">
                <a:solidFill>
                  <a:srgbClr val="FFFF00"/>
                </a:solidFill>
              </a:rPr>
              <a:t>Chennai Super Kings</a:t>
            </a:r>
            <a:r>
              <a:rPr lang="en-GB" dirty="0">
                <a:solidFill>
                  <a:srgbClr val="FFFF00"/>
                </a:solidFill>
              </a:rPr>
              <a:t> and </a:t>
            </a:r>
            <a:r>
              <a:rPr lang="en-GB" b="1" dirty="0">
                <a:solidFill>
                  <a:srgbClr val="FFFF00"/>
                </a:solidFill>
              </a:rPr>
              <a:t>Mumbai Indians</a:t>
            </a:r>
            <a:r>
              <a:rPr lang="en-GB" dirty="0">
                <a:solidFill>
                  <a:srgbClr val="FFFF00"/>
                </a:solidFill>
              </a:rPr>
              <a:t> with 3 tournament wins each. </a:t>
            </a:r>
            <a:r>
              <a:rPr lang="en-GB" b="1" dirty="0">
                <a:solidFill>
                  <a:srgbClr val="FFFF00"/>
                </a:solidFill>
              </a:rPr>
              <a:t>(*Source: Wikipedia</a:t>
            </a:r>
            <a:endParaRPr lang="en-GB" dirty="0">
              <a:solidFill>
                <a:srgbClr val="FFFF00"/>
              </a:solidFill>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254000" y="51032"/>
            <a:ext cx="12496800"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GB" sz="4000" b="1" dirty="0"/>
              <a:t>Which is the best venue to chase the total?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2218499"/>
            <a:ext cx="10591799" cy="6849301"/>
          </a:xfrm>
          <a:prstGeom prst="rect">
            <a:avLst/>
          </a:prstGeom>
        </p:spPr>
      </p:pic>
      <p:sp>
        <p:nvSpPr>
          <p:cNvPr id="3" name="Rectangle 2"/>
          <p:cNvSpPr/>
          <p:nvPr/>
        </p:nvSpPr>
        <p:spPr>
          <a:xfrm>
            <a:off x="1982263" y="9036166"/>
            <a:ext cx="9268884" cy="461665"/>
          </a:xfrm>
          <a:prstGeom prst="rect">
            <a:avLst/>
          </a:prstGeom>
        </p:spPr>
        <p:txBody>
          <a:bodyPr wrap="none">
            <a:spAutoFit/>
          </a:bodyPr>
          <a:lstStyle/>
          <a:p>
            <a:r>
              <a:rPr lang="en-GB" b="1" dirty="0">
                <a:solidFill>
                  <a:srgbClr val="000000"/>
                </a:solidFill>
                <a:latin typeface="Helvetica Neue"/>
              </a:rPr>
              <a:t>Eden Gardens</a:t>
            </a:r>
            <a:r>
              <a:rPr lang="en-GB" dirty="0">
                <a:solidFill>
                  <a:srgbClr val="000000"/>
                </a:solidFill>
                <a:latin typeface="Helvetica Neue"/>
              </a:rPr>
              <a:t> is the best venue for </a:t>
            </a:r>
            <a:r>
              <a:rPr lang="en-GB" dirty="0" smtClean="0">
                <a:solidFill>
                  <a:srgbClr val="000000"/>
                </a:solidFill>
                <a:latin typeface="Helvetica Neue"/>
              </a:rPr>
              <a:t>chasing total 41 matches won</a:t>
            </a:r>
            <a:endParaRPr lang="en-GB" dirty="0"/>
          </a:p>
        </p:txBody>
      </p:sp>
    </p:spTree>
    <p:extLst>
      <p:ext uri="{BB962C8B-B14F-4D97-AF65-F5344CB8AC3E}">
        <p14:creationId xmlns:p14="http://schemas.microsoft.com/office/powerpoint/2010/main" val="3537414633"/>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622298" y="304800"/>
            <a:ext cx="11988800" cy="1219200"/>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b="1" dirty="0"/>
              <a:t>Venue wise result!</a:t>
            </a:r>
          </a:p>
        </p:txBody>
      </p:sp>
      <p:graphicFrame>
        <p:nvGraphicFramePr>
          <p:cNvPr id="4" name="Table 3"/>
          <p:cNvGraphicFramePr>
            <a:graphicFrameLocks noGrp="1"/>
          </p:cNvGraphicFramePr>
          <p:nvPr>
            <p:extLst>
              <p:ext uri="{D42A27DB-BD31-4B8C-83A1-F6EECF244321}">
                <p14:modId xmlns:p14="http://schemas.microsoft.com/office/powerpoint/2010/main" val="3566583437"/>
              </p:ext>
            </p:extLst>
          </p:nvPr>
        </p:nvGraphicFramePr>
        <p:xfrm>
          <a:off x="330200" y="1524001"/>
          <a:ext cx="11963400" cy="8286725"/>
        </p:xfrm>
        <a:graphic>
          <a:graphicData uri="http://schemas.openxmlformats.org/drawingml/2006/table">
            <a:tbl>
              <a:tblPr>
                <a:tableStyleId>{5940675A-B579-460E-94D1-54222C63F5DA}</a:tableStyleId>
              </a:tblPr>
              <a:tblGrid>
                <a:gridCol w="5721626"/>
                <a:gridCol w="2514047"/>
                <a:gridCol w="2192316"/>
                <a:gridCol w="1535411"/>
              </a:tblGrid>
              <a:tr h="209061">
                <a:tc>
                  <a:txBody>
                    <a:bodyPr/>
                    <a:lstStyle/>
                    <a:p>
                      <a:pPr algn="ctr" fontAlgn="ctr"/>
                      <a:r>
                        <a:rPr lang="en-GB" sz="1400" u="none" strike="noStrike" dirty="0">
                          <a:effectLst/>
                        </a:rPr>
                        <a:t>Stadium Name</a:t>
                      </a:r>
                      <a:endParaRPr lang="en-GB" sz="1400" b="1" i="0" u="none" strike="noStrike" dirty="0">
                        <a:solidFill>
                          <a:srgbClr val="000000"/>
                        </a:solidFill>
                        <a:effectLst/>
                        <a:latin typeface="Arial" panose="020B0604020202020204" pitchFamily="34" charset="0"/>
                      </a:endParaRPr>
                    </a:p>
                  </a:txBody>
                  <a:tcPr marL="7130" marR="7130" marT="7130" marB="0" anchor="ctr"/>
                </a:tc>
                <a:tc>
                  <a:txBody>
                    <a:bodyPr/>
                    <a:lstStyle/>
                    <a:p>
                      <a:pPr algn="ctr" fontAlgn="ctr"/>
                      <a:r>
                        <a:rPr lang="en-GB" sz="1400" u="none" strike="noStrike">
                          <a:effectLst/>
                        </a:rPr>
                        <a:t>win_by_runs</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ctr" fontAlgn="ctr"/>
                      <a:r>
                        <a:rPr lang="en-GB" sz="1400" u="none" strike="noStrike">
                          <a:effectLst/>
                        </a:rPr>
                        <a:t>win_by_wickets</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ctr" fontAlgn="ctr"/>
                      <a:r>
                        <a:rPr lang="en-GB" sz="1400" u="none" strike="noStrike">
                          <a:effectLst/>
                        </a:rPr>
                        <a:t>Total</a:t>
                      </a:r>
                      <a:endParaRPr lang="en-GB" sz="1400" b="1"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M Chinnaswamy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30</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40</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70</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Eden Gardens</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29</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41</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70</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Feroz Shah Kotla</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66</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Wankhede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66</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sv-SE" sz="1400" u="none" strike="noStrike">
                          <a:effectLst/>
                        </a:rPr>
                        <a:t>Rajiv Gandhi International Stadium, Uppal</a:t>
                      </a:r>
                      <a:endParaRPr lang="sv-SE"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dirty="0">
                          <a:effectLst/>
                        </a:rPr>
                        <a:t>23</a:t>
                      </a:r>
                      <a:endParaRPr lang="en-GB" sz="1400" b="0" i="0" u="none" strike="noStrike" dirty="0">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32</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55</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en-GB" sz="1400" u="none" strike="noStrike">
                          <a:effectLst/>
                        </a:rPr>
                        <a:t>MA Chidambaram Stadium, Chepauk</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30</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18</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48</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Sawai Mansingh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26</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40</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sv-SE" sz="1400" u="none" strike="noStrike">
                          <a:effectLst/>
                        </a:rPr>
                        <a:t>Punjab Cricket Association Stadium, Mohali</a:t>
                      </a:r>
                      <a:endParaRPr lang="sv-SE"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15</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20</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35</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en-GB" sz="1400" u="none" strike="noStrike">
                          <a:effectLst/>
                        </a:rPr>
                        <a:t>Maharashtra Cricket Association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21</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Subrata Roy Sahara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11</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17</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Dr DY Patil Sports Academy</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10</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17</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Kingsmead</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9</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15</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sv-SE" sz="1400" u="none" strike="noStrike">
                          <a:effectLst/>
                        </a:rPr>
                        <a:t>Punjab Cricket Association IS Bindra Stadium, Mohali</a:t>
                      </a:r>
                      <a:endParaRPr lang="sv-SE"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14</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dirty="0">
                          <a:effectLst/>
                        </a:rPr>
                        <a:t>SuperSport Park</a:t>
                      </a:r>
                      <a:endParaRPr lang="en-GB" sz="1400" b="1" i="0" u="none" strike="noStrike" dirty="0">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8</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12</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en-GB" sz="1400" u="none" strike="noStrike">
                          <a:effectLst/>
                        </a:rPr>
                        <a:t>Dr. Y.S. Rajasekhara Reddy ACA-VDCA Cricket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11</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Brabourne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5</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11</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Sardar Patel Stadium, Motera</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5</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11</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en-GB" sz="1400" u="none" strike="noStrike">
                          <a:effectLst/>
                        </a:rPr>
                        <a:t>Himachal Pradesh Cricket Association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5</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9</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en-GB" sz="1400" u="none" strike="noStrike">
                          <a:effectLst/>
                        </a:rPr>
                        <a:t>Saurashtra Cricket Association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9</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Holkar Cricket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8</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9</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New Wanderers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5</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8</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Barabati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Dubai International Cricket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St George's Park</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en-GB" sz="1400" u="none" strike="noStrike">
                          <a:effectLst/>
                        </a:rPr>
                        <a:t>JSCA International Stadium Complex</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5</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7</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Newlands</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Sheikh Zayed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sv-SE" sz="1400" u="none" strike="noStrike">
                          <a:effectLst/>
                        </a:rPr>
                        <a:t>Shaheed Veer Narayan Singh International Stadium</a:t>
                      </a:r>
                      <a:endParaRPr lang="sv-SE"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Sharjah Cricket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6</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Nehru Stadium</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5</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Green Park</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0</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4</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Buffalo Park</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r>
              <a:tr h="252225">
                <a:tc>
                  <a:txBody>
                    <a:bodyPr/>
                    <a:lstStyle/>
                    <a:p>
                      <a:pPr algn="r" fontAlgn="ctr"/>
                      <a:r>
                        <a:rPr lang="sv-SE" sz="1400" u="none" strike="noStrike">
                          <a:effectLst/>
                        </a:rPr>
                        <a:t>Vidarbha Cricket Association Stadium, Jamtha</a:t>
                      </a:r>
                      <a:endParaRPr lang="sv-SE"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De Beers Diamond Oval</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2</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3</a:t>
                      </a:r>
                      <a:endParaRPr lang="en-GB" sz="1400" b="0" i="0" u="none" strike="noStrike">
                        <a:solidFill>
                          <a:srgbClr val="000000"/>
                        </a:solidFill>
                        <a:effectLst/>
                        <a:latin typeface="Arial" panose="020B0604020202020204" pitchFamily="34" charset="0"/>
                      </a:endParaRPr>
                    </a:p>
                  </a:txBody>
                  <a:tcPr marL="7130" marR="7130" marT="7130" marB="0" anchor="ctr"/>
                </a:tc>
              </a:tr>
              <a:tr h="209061">
                <a:tc>
                  <a:txBody>
                    <a:bodyPr/>
                    <a:lstStyle/>
                    <a:p>
                      <a:pPr algn="r" fontAlgn="ctr"/>
                      <a:r>
                        <a:rPr lang="en-GB" sz="1400" u="none" strike="noStrike">
                          <a:effectLst/>
                        </a:rPr>
                        <a:t>OUTsurance Oval</a:t>
                      </a:r>
                      <a:endParaRPr lang="en-GB" sz="1400" b="1"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a:effectLst/>
                        </a:rPr>
                        <a:t>1</a:t>
                      </a:r>
                      <a:endParaRPr lang="en-GB" sz="1400" b="0" i="0" u="none" strike="noStrike">
                        <a:solidFill>
                          <a:srgbClr val="000000"/>
                        </a:solidFill>
                        <a:effectLst/>
                        <a:latin typeface="Arial" panose="020B0604020202020204" pitchFamily="34" charset="0"/>
                      </a:endParaRPr>
                    </a:p>
                  </a:txBody>
                  <a:tcPr marL="7130" marR="7130" marT="7130" marB="0" anchor="ctr"/>
                </a:tc>
                <a:tc>
                  <a:txBody>
                    <a:bodyPr/>
                    <a:lstStyle/>
                    <a:p>
                      <a:pPr algn="r" fontAlgn="ctr"/>
                      <a:r>
                        <a:rPr lang="en-GB" sz="1400" u="none" strike="noStrike" dirty="0">
                          <a:effectLst/>
                        </a:rPr>
                        <a:t>2</a:t>
                      </a:r>
                      <a:endParaRPr lang="en-GB" sz="1400" b="0" i="0" u="none" strike="noStrike" dirty="0">
                        <a:solidFill>
                          <a:srgbClr val="000000"/>
                        </a:solidFill>
                        <a:effectLst/>
                        <a:latin typeface="Arial" panose="020B0604020202020204" pitchFamily="34" charset="0"/>
                      </a:endParaRPr>
                    </a:p>
                  </a:txBody>
                  <a:tcPr marL="7130" marR="7130" marT="7130" marB="0" anchor="ctr"/>
                </a:tc>
              </a:tr>
            </a:tbl>
          </a:graphicData>
        </a:graphic>
      </p:graphicFrame>
    </p:spTree>
    <p:extLst>
      <p:ext uri="{BB962C8B-B14F-4D97-AF65-F5344CB8AC3E}">
        <p14:creationId xmlns:p14="http://schemas.microsoft.com/office/powerpoint/2010/main" val="2221996300"/>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622298" y="304800"/>
            <a:ext cx="11988800" cy="1219200"/>
          </a:xfrm>
          <a:prstGeom prst="rect">
            <a:avLst/>
          </a:prstGeom>
        </p:spPr>
        <p:txBody>
          <a:bodyPr>
            <a:noAutofit/>
          </a:bodyPr>
          <a:lstStyle>
            <a:lvl1pPr>
              <a:defRPr>
                <a:solidFill>
                  <a:schemeClr val="accent6">
                    <a:hueOff val="36663"/>
                    <a:satOff val="1899"/>
                    <a:lumOff val="-23748"/>
                  </a:schemeClr>
                </a:solidFill>
                <a:latin typeface="Arial"/>
                <a:ea typeface="Arial"/>
                <a:cs typeface="Arial"/>
                <a:sym typeface="Arial"/>
              </a:defRPr>
            </a:lvl1pPr>
          </a:lstStyle>
          <a:p>
            <a:r>
              <a:rPr lang="en-GB" sz="4400" b="1" dirty="0"/>
              <a:t>Which player received the maximum number of Player of Match award while defending the total?</a:t>
            </a:r>
          </a:p>
        </p:txBody>
      </p:sp>
      <p:graphicFrame>
        <p:nvGraphicFramePr>
          <p:cNvPr id="2" name="Table 1"/>
          <p:cNvGraphicFramePr>
            <a:graphicFrameLocks noGrp="1"/>
          </p:cNvGraphicFramePr>
          <p:nvPr>
            <p:extLst>
              <p:ext uri="{D42A27DB-BD31-4B8C-83A1-F6EECF244321}">
                <p14:modId xmlns:p14="http://schemas.microsoft.com/office/powerpoint/2010/main" val="2768227700"/>
              </p:ext>
            </p:extLst>
          </p:nvPr>
        </p:nvGraphicFramePr>
        <p:xfrm>
          <a:off x="609598" y="2209800"/>
          <a:ext cx="3911602" cy="6705600"/>
        </p:xfrm>
        <a:graphic>
          <a:graphicData uri="http://schemas.openxmlformats.org/drawingml/2006/table">
            <a:tbl>
              <a:tblPr>
                <a:tableStyleId>{5940675A-B579-460E-94D1-54222C63F5DA}</a:tableStyleId>
              </a:tblPr>
              <a:tblGrid>
                <a:gridCol w="2723268"/>
                <a:gridCol w="1188334"/>
              </a:tblGrid>
              <a:tr h="406400">
                <a:tc>
                  <a:txBody>
                    <a:bodyPr/>
                    <a:lstStyle/>
                    <a:p>
                      <a:pPr algn="ctr" fontAlgn="ctr"/>
                      <a:r>
                        <a:rPr lang="en-GB" sz="1800" u="none" strike="noStrike" dirty="0" err="1">
                          <a:effectLst/>
                        </a:rPr>
                        <a:t>player_of_match</a:t>
                      </a:r>
                      <a:endParaRPr lang="en-GB" sz="1800" b="1" i="0" u="none" strike="noStrike" dirty="0">
                        <a:solidFill>
                          <a:srgbClr val="000000"/>
                        </a:solidFill>
                        <a:effectLst/>
                        <a:latin typeface="Courier New" panose="02070309020205020404" pitchFamily="49" charset="0"/>
                      </a:endParaRPr>
                    </a:p>
                  </a:txBody>
                  <a:tcPr marL="9525" marR="9525" marT="9525" marB="0" anchor="ctr"/>
                </a:tc>
                <a:tc>
                  <a:txBody>
                    <a:bodyPr/>
                    <a:lstStyle/>
                    <a:p>
                      <a:pPr algn="ctr" fontAlgn="b"/>
                      <a:r>
                        <a:rPr lang="en-GB" sz="1800" u="none" strike="noStrike">
                          <a:effectLst/>
                        </a:rPr>
                        <a:t>Nos.</a:t>
                      </a:r>
                      <a:endParaRPr lang="en-GB" sz="1800" b="1" i="0" u="none" strike="noStrike">
                        <a:solidFill>
                          <a:srgbClr val="000000"/>
                        </a:solidFill>
                        <a:effectLst/>
                        <a:latin typeface="Calibri" panose="020F0502020204030204" pitchFamily="34" charset="0"/>
                      </a:endParaRPr>
                    </a:p>
                  </a:txBody>
                  <a:tcPr marL="9525" marR="9525" marT="9525" marB="0" anchor="b"/>
                </a:tc>
              </a:tr>
              <a:tr h="369454">
                <a:tc>
                  <a:txBody>
                    <a:bodyPr/>
                    <a:lstStyle/>
                    <a:p>
                      <a:pPr algn="l" fontAlgn="ctr"/>
                      <a:r>
                        <a:rPr lang="en-GB" sz="1800" u="none" strike="noStrike" dirty="0">
                          <a:effectLst/>
                        </a:rPr>
                        <a:t>AB de Villiers</a:t>
                      </a:r>
                      <a:endParaRPr lang="en-GB" sz="18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a:effectLst/>
                        </a:rPr>
                        <a:t>11</a:t>
                      </a:r>
                      <a:endParaRPr lang="en-GB" sz="1800" b="0" i="0" u="none" strike="noStrike">
                        <a:solidFill>
                          <a:srgbClr val="000000"/>
                        </a:solidFill>
                        <a:effectLst/>
                        <a:latin typeface="Calibri" panose="020F0502020204030204" pitchFamily="34" charset="0"/>
                      </a:endParaRPr>
                    </a:p>
                  </a:txBody>
                  <a:tcPr marL="9525" marR="9525" marT="9525" marB="0" anchor="b"/>
                </a:tc>
              </a:tr>
              <a:tr h="369454">
                <a:tc>
                  <a:txBody>
                    <a:bodyPr/>
                    <a:lstStyle/>
                    <a:p>
                      <a:pPr algn="l" fontAlgn="ctr"/>
                      <a:r>
                        <a:rPr lang="en-GB" sz="1800" u="none" strike="noStrike" dirty="0">
                          <a:effectLst/>
                        </a:rPr>
                        <a:t>CH Gayle</a:t>
                      </a:r>
                      <a:endParaRPr lang="en-GB" sz="18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a:effectLst/>
                        </a:rPr>
                        <a:t>10</a:t>
                      </a:r>
                      <a:endParaRPr lang="en-GB" sz="1800" b="0" i="0" u="none" strike="noStrike">
                        <a:solidFill>
                          <a:srgbClr val="000000"/>
                        </a:solidFill>
                        <a:effectLst/>
                        <a:latin typeface="Calibri" panose="020F0502020204030204" pitchFamily="34" charset="0"/>
                      </a:endParaRPr>
                    </a:p>
                  </a:txBody>
                  <a:tcPr marL="9525" marR="9525" marT="9525" marB="0" anchor="b"/>
                </a:tc>
              </a:tr>
              <a:tr h="369454">
                <a:tc>
                  <a:txBody>
                    <a:bodyPr/>
                    <a:lstStyle/>
                    <a:p>
                      <a:pPr algn="l" fontAlgn="ctr"/>
                      <a:r>
                        <a:rPr lang="en-GB" sz="1800" u="none" strike="noStrike" dirty="0">
                          <a:effectLst/>
                        </a:rPr>
                        <a:t>SK Raina</a:t>
                      </a:r>
                      <a:endParaRPr lang="en-GB" sz="18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a:effectLst/>
                        </a:rPr>
                        <a:t>9</a:t>
                      </a:r>
                      <a:endParaRPr lang="en-GB" sz="1800" b="0" i="0" u="none" strike="noStrike">
                        <a:solidFill>
                          <a:srgbClr val="000000"/>
                        </a:solidFill>
                        <a:effectLst/>
                        <a:latin typeface="Calibri" panose="020F0502020204030204" pitchFamily="34" charset="0"/>
                      </a:endParaRPr>
                    </a:p>
                  </a:txBody>
                  <a:tcPr marL="9525" marR="9525" marT="9525" marB="0" anchor="b"/>
                </a:tc>
              </a:tr>
              <a:tr h="369454">
                <a:tc>
                  <a:txBody>
                    <a:bodyPr/>
                    <a:lstStyle/>
                    <a:p>
                      <a:pPr algn="l" fontAlgn="ctr"/>
                      <a:r>
                        <a:rPr lang="en-GB" sz="1800" u="none" strike="noStrike" dirty="0">
                          <a:effectLst/>
                        </a:rPr>
                        <a:t>DA Warner</a:t>
                      </a:r>
                      <a:endParaRPr lang="en-GB" sz="18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a:effectLst/>
                        </a:rPr>
                        <a:t>8</a:t>
                      </a:r>
                      <a:endParaRPr lang="en-GB" sz="1800" b="0" i="0" u="none" strike="noStrike">
                        <a:solidFill>
                          <a:srgbClr val="000000"/>
                        </a:solidFill>
                        <a:effectLst/>
                        <a:latin typeface="Calibri" panose="020F0502020204030204" pitchFamily="34" charset="0"/>
                      </a:endParaRPr>
                    </a:p>
                  </a:txBody>
                  <a:tcPr marL="9525" marR="9525" marT="9525" marB="0" anchor="b"/>
                </a:tc>
              </a:tr>
              <a:tr h="591128">
                <a:tc>
                  <a:txBody>
                    <a:bodyPr/>
                    <a:lstStyle/>
                    <a:p>
                      <a:pPr algn="l" fontAlgn="ctr"/>
                      <a:r>
                        <a:rPr lang="en-GB" sz="1800" u="none" strike="noStrike" dirty="0">
                          <a:effectLst/>
                        </a:rPr>
                        <a:t>MEK Hussey</a:t>
                      </a:r>
                      <a:endParaRPr lang="en-GB" sz="18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a:effectLst/>
                        </a:rPr>
                        <a:t>8</a:t>
                      </a:r>
                      <a:endParaRPr lang="en-GB" sz="1800" b="0" i="0" u="none" strike="noStrike">
                        <a:solidFill>
                          <a:srgbClr val="000000"/>
                        </a:solidFill>
                        <a:effectLst/>
                        <a:latin typeface="Calibri" panose="020F0502020204030204" pitchFamily="34" charset="0"/>
                      </a:endParaRPr>
                    </a:p>
                  </a:txBody>
                  <a:tcPr marL="9525" marR="9525" marT="9525" marB="0" anchor="b"/>
                </a:tc>
              </a:tr>
              <a:tr h="591128">
                <a:tc>
                  <a:txBody>
                    <a:bodyPr/>
                    <a:lstStyle/>
                    <a:p>
                      <a:pPr algn="l" fontAlgn="ctr"/>
                      <a:r>
                        <a:rPr lang="en-GB" sz="1800" u="none" strike="noStrike" dirty="0">
                          <a:effectLst/>
                        </a:rPr>
                        <a:t>MS </a:t>
                      </a:r>
                      <a:r>
                        <a:rPr lang="en-GB" sz="1800" u="none" strike="noStrike" dirty="0" err="1">
                          <a:effectLst/>
                        </a:rPr>
                        <a:t>Dhoni</a:t>
                      </a:r>
                      <a:endParaRPr lang="en-GB" sz="18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a:effectLst/>
                        </a:rPr>
                        <a:t>7</a:t>
                      </a:r>
                      <a:endParaRPr lang="en-GB" sz="1800" b="0" i="0" u="none" strike="noStrike">
                        <a:solidFill>
                          <a:srgbClr val="000000"/>
                        </a:solidFill>
                        <a:effectLst/>
                        <a:latin typeface="Calibri" panose="020F0502020204030204" pitchFamily="34" charset="0"/>
                      </a:endParaRPr>
                    </a:p>
                  </a:txBody>
                  <a:tcPr marL="9525" marR="9525" marT="9525" marB="0" anchor="b"/>
                </a:tc>
              </a:tr>
              <a:tr h="369454">
                <a:tc>
                  <a:txBody>
                    <a:bodyPr/>
                    <a:lstStyle/>
                    <a:p>
                      <a:pPr algn="l" fontAlgn="ctr"/>
                      <a:r>
                        <a:rPr lang="en-GB" sz="1800" u="none" strike="noStrike" dirty="0">
                          <a:effectLst/>
                        </a:rPr>
                        <a:t>RG Sharma</a:t>
                      </a:r>
                      <a:endParaRPr lang="en-GB" sz="18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a:effectLst/>
                        </a:rPr>
                        <a:t>7</a:t>
                      </a:r>
                      <a:endParaRPr lang="en-GB" sz="1800" b="0" i="0" u="none" strike="noStrike">
                        <a:solidFill>
                          <a:srgbClr val="000000"/>
                        </a:solidFill>
                        <a:effectLst/>
                        <a:latin typeface="Calibri" panose="020F0502020204030204" pitchFamily="34" charset="0"/>
                      </a:endParaRPr>
                    </a:p>
                  </a:txBody>
                  <a:tcPr marL="9525" marR="9525" marT="9525" marB="0" anchor="b"/>
                </a:tc>
              </a:tr>
              <a:tr h="591128">
                <a:tc>
                  <a:txBody>
                    <a:bodyPr/>
                    <a:lstStyle/>
                    <a:p>
                      <a:pPr algn="l" fontAlgn="ctr"/>
                      <a:r>
                        <a:rPr lang="en-GB" sz="1800" u="none" strike="noStrike" dirty="0">
                          <a:effectLst/>
                        </a:rPr>
                        <a:t>KA Pollard</a:t>
                      </a:r>
                      <a:endParaRPr lang="en-GB" sz="18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a:effectLst/>
                        </a:rPr>
                        <a:t>7</a:t>
                      </a:r>
                      <a:endParaRPr lang="en-GB" sz="1800" b="0" i="0" u="none" strike="noStrike">
                        <a:solidFill>
                          <a:srgbClr val="000000"/>
                        </a:solidFill>
                        <a:effectLst/>
                        <a:latin typeface="Calibri" panose="020F0502020204030204" pitchFamily="34" charset="0"/>
                      </a:endParaRPr>
                    </a:p>
                  </a:txBody>
                  <a:tcPr marL="9525" marR="9525" marT="9525" marB="0" anchor="b"/>
                </a:tc>
              </a:tr>
              <a:tr h="591128">
                <a:tc>
                  <a:txBody>
                    <a:bodyPr/>
                    <a:lstStyle/>
                    <a:p>
                      <a:pPr algn="l" fontAlgn="ctr"/>
                      <a:r>
                        <a:rPr lang="en-GB" sz="1800" u="none" strike="noStrike">
                          <a:effectLst/>
                        </a:rPr>
                        <a:t>A Mishra</a:t>
                      </a:r>
                      <a:endParaRPr lang="en-GB" sz="18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dirty="0">
                          <a:effectLst/>
                        </a:rPr>
                        <a:t>6</a:t>
                      </a:r>
                      <a:endParaRPr lang="en-GB" sz="1800" b="0" i="0" u="none" strike="noStrike" dirty="0">
                        <a:solidFill>
                          <a:srgbClr val="000000"/>
                        </a:solidFill>
                        <a:effectLst/>
                        <a:latin typeface="Calibri" panose="020F0502020204030204" pitchFamily="34" charset="0"/>
                      </a:endParaRPr>
                    </a:p>
                  </a:txBody>
                  <a:tcPr marL="9525" marR="9525" marT="9525" marB="0" anchor="b"/>
                </a:tc>
              </a:tr>
              <a:tr h="369454">
                <a:tc>
                  <a:txBody>
                    <a:bodyPr/>
                    <a:lstStyle/>
                    <a:p>
                      <a:pPr algn="l" fontAlgn="ctr"/>
                      <a:r>
                        <a:rPr lang="en-GB" sz="1800" u="none" strike="noStrike">
                          <a:effectLst/>
                        </a:rPr>
                        <a:t>AT Rayudu</a:t>
                      </a:r>
                      <a:endParaRPr lang="en-GB" sz="18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dirty="0">
                          <a:effectLst/>
                        </a:rPr>
                        <a:t>5</a:t>
                      </a:r>
                      <a:endParaRPr lang="en-GB" sz="1800" b="0" i="0" u="none" strike="noStrike" dirty="0">
                        <a:solidFill>
                          <a:srgbClr val="000000"/>
                        </a:solidFill>
                        <a:effectLst/>
                        <a:latin typeface="Calibri" panose="020F0502020204030204" pitchFamily="34" charset="0"/>
                      </a:endParaRPr>
                    </a:p>
                  </a:txBody>
                  <a:tcPr marL="9525" marR="9525" marT="9525" marB="0" anchor="b"/>
                </a:tc>
              </a:tr>
              <a:tr h="369454">
                <a:tc>
                  <a:txBody>
                    <a:bodyPr/>
                    <a:lstStyle/>
                    <a:p>
                      <a:pPr algn="l" fontAlgn="ctr"/>
                      <a:r>
                        <a:rPr lang="en-GB" sz="1800" u="none" strike="noStrike">
                          <a:effectLst/>
                        </a:rPr>
                        <a:t>SR Tendulkar</a:t>
                      </a:r>
                      <a:endParaRPr lang="en-GB" sz="18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dirty="0">
                          <a:effectLst/>
                        </a:rPr>
                        <a:t>5</a:t>
                      </a:r>
                      <a:endParaRPr lang="en-GB" sz="1800" b="0" i="0" u="none" strike="noStrike" dirty="0">
                        <a:solidFill>
                          <a:srgbClr val="000000"/>
                        </a:solidFill>
                        <a:effectLst/>
                        <a:latin typeface="Calibri" panose="020F0502020204030204" pitchFamily="34" charset="0"/>
                      </a:endParaRPr>
                    </a:p>
                  </a:txBody>
                  <a:tcPr marL="9525" marR="9525" marT="9525" marB="0" anchor="b"/>
                </a:tc>
              </a:tr>
              <a:tr h="369454">
                <a:tc>
                  <a:txBody>
                    <a:bodyPr/>
                    <a:lstStyle/>
                    <a:p>
                      <a:pPr algn="l" fontAlgn="ctr"/>
                      <a:r>
                        <a:rPr lang="en-GB" sz="1800" u="none" strike="noStrike">
                          <a:effectLst/>
                        </a:rPr>
                        <a:t>SR Watson</a:t>
                      </a:r>
                      <a:endParaRPr lang="en-GB" sz="18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dirty="0">
                          <a:effectLst/>
                        </a:rPr>
                        <a:t>5</a:t>
                      </a:r>
                      <a:endParaRPr lang="en-GB" sz="1800" b="0" i="0" u="none" strike="noStrike" dirty="0">
                        <a:solidFill>
                          <a:srgbClr val="000000"/>
                        </a:solidFill>
                        <a:effectLst/>
                        <a:latin typeface="Calibri" panose="020F0502020204030204" pitchFamily="34" charset="0"/>
                      </a:endParaRPr>
                    </a:p>
                  </a:txBody>
                  <a:tcPr marL="9525" marR="9525" marT="9525" marB="0" anchor="b"/>
                </a:tc>
              </a:tr>
              <a:tr h="591128">
                <a:tc>
                  <a:txBody>
                    <a:bodyPr/>
                    <a:lstStyle/>
                    <a:p>
                      <a:pPr algn="l" fontAlgn="ctr"/>
                      <a:r>
                        <a:rPr lang="en-GB" sz="1800" u="none" strike="noStrike">
                          <a:effectLst/>
                        </a:rPr>
                        <a:t>SC Ganguly</a:t>
                      </a:r>
                      <a:endParaRPr lang="en-GB" sz="18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dirty="0">
                          <a:effectLst/>
                        </a:rPr>
                        <a:t>5</a:t>
                      </a:r>
                      <a:endParaRPr lang="en-GB" sz="1800" b="0" i="0" u="none" strike="noStrike" dirty="0">
                        <a:solidFill>
                          <a:srgbClr val="000000"/>
                        </a:solidFill>
                        <a:effectLst/>
                        <a:latin typeface="Calibri" panose="020F0502020204030204" pitchFamily="34" charset="0"/>
                      </a:endParaRPr>
                    </a:p>
                  </a:txBody>
                  <a:tcPr marL="9525" marR="9525" marT="9525" marB="0" anchor="b"/>
                </a:tc>
              </a:tr>
              <a:tr h="387928">
                <a:tc>
                  <a:txBody>
                    <a:bodyPr/>
                    <a:lstStyle/>
                    <a:p>
                      <a:pPr algn="l" fontAlgn="ctr"/>
                      <a:r>
                        <a:rPr lang="en-GB" sz="1800" u="none" strike="noStrike">
                          <a:effectLst/>
                        </a:rPr>
                        <a:t>AM Rahane</a:t>
                      </a:r>
                      <a:endParaRPr lang="en-GB" sz="18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800" u="none" strike="noStrike" dirty="0">
                          <a:effectLst/>
                        </a:rPr>
                        <a:t>5</a:t>
                      </a:r>
                      <a:endParaRPr lang="en-GB" sz="18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0" y="2209801"/>
            <a:ext cx="7353298" cy="3124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600" y="5562600"/>
            <a:ext cx="7353299" cy="3581399"/>
          </a:xfrm>
          <a:prstGeom prst="rect">
            <a:avLst/>
          </a:prstGeom>
        </p:spPr>
      </p:pic>
    </p:spTree>
    <p:extLst>
      <p:ext uri="{BB962C8B-B14F-4D97-AF65-F5344CB8AC3E}">
        <p14:creationId xmlns:p14="http://schemas.microsoft.com/office/powerpoint/2010/main" val="2443989609"/>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622298" y="304800"/>
            <a:ext cx="11988800" cy="1219200"/>
          </a:xfrm>
          <a:prstGeom prst="rect">
            <a:avLst/>
          </a:prstGeom>
        </p:spPr>
        <p:txBody>
          <a:bodyPr>
            <a:noAutofit/>
          </a:bodyPr>
          <a:lstStyle>
            <a:lvl1pPr>
              <a:defRPr>
                <a:solidFill>
                  <a:schemeClr val="accent6">
                    <a:hueOff val="36663"/>
                    <a:satOff val="1899"/>
                    <a:lumOff val="-23748"/>
                  </a:schemeClr>
                </a:solidFill>
                <a:latin typeface="Arial"/>
                <a:ea typeface="Arial"/>
                <a:cs typeface="Arial"/>
                <a:sym typeface="Arial"/>
              </a:defRPr>
            </a:lvl1pPr>
          </a:lstStyle>
          <a:p>
            <a:r>
              <a:rPr lang="en-GB" sz="4400" b="1" dirty="0"/>
              <a:t>Which player received the maximum number of Player of Match award while chasing the target?</a:t>
            </a:r>
          </a:p>
        </p:txBody>
      </p:sp>
      <p:graphicFrame>
        <p:nvGraphicFramePr>
          <p:cNvPr id="3" name="Table 2"/>
          <p:cNvGraphicFramePr>
            <a:graphicFrameLocks noGrp="1"/>
          </p:cNvGraphicFramePr>
          <p:nvPr>
            <p:extLst>
              <p:ext uri="{D42A27DB-BD31-4B8C-83A1-F6EECF244321}">
                <p14:modId xmlns:p14="http://schemas.microsoft.com/office/powerpoint/2010/main" val="1850446056"/>
              </p:ext>
            </p:extLst>
          </p:nvPr>
        </p:nvGraphicFramePr>
        <p:xfrm>
          <a:off x="330200" y="2057400"/>
          <a:ext cx="5029200" cy="7086596"/>
        </p:xfrm>
        <a:graphic>
          <a:graphicData uri="http://schemas.openxmlformats.org/drawingml/2006/table">
            <a:tbl>
              <a:tblPr>
                <a:tableStyleId>{5940675A-B579-460E-94D1-54222C63F5DA}</a:tableStyleId>
              </a:tblPr>
              <a:tblGrid>
                <a:gridCol w="3501342"/>
                <a:gridCol w="1527858"/>
              </a:tblGrid>
              <a:tr h="357581">
                <a:tc>
                  <a:txBody>
                    <a:bodyPr/>
                    <a:lstStyle/>
                    <a:p>
                      <a:pPr algn="ctr" fontAlgn="ctr"/>
                      <a:r>
                        <a:rPr lang="en-GB" sz="1600" u="none" strike="noStrike">
                          <a:effectLst/>
                        </a:rPr>
                        <a:t>player_of_match</a:t>
                      </a:r>
                      <a:endParaRPr lang="en-GB" sz="1600" b="1" i="0" u="none" strike="noStrike">
                        <a:solidFill>
                          <a:srgbClr val="000000"/>
                        </a:solidFill>
                        <a:effectLst/>
                        <a:latin typeface="Courier New" panose="02070309020205020404" pitchFamily="49" charset="0"/>
                      </a:endParaRPr>
                    </a:p>
                  </a:txBody>
                  <a:tcPr marL="9525" marR="9525" marT="9525" marB="0" anchor="ctr"/>
                </a:tc>
                <a:tc>
                  <a:txBody>
                    <a:bodyPr/>
                    <a:lstStyle/>
                    <a:p>
                      <a:pPr algn="ctr" fontAlgn="b"/>
                      <a:r>
                        <a:rPr lang="en-GB" sz="1600" u="none" strike="noStrike">
                          <a:effectLst/>
                        </a:rPr>
                        <a:t>Nos.</a:t>
                      </a:r>
                      <a:endParaRPr lang="en-GB" sz="1600" b="1" i="0" u="none" strike="noStrike">
                        <a:solidFill>
                          <a:srgbClr val="000000"/>
                        </a:solidFill>
                        <a:effectLst/>
                        <a:latin typeface="Calibri" panose="020F0502020204030204" pitchFamily="34" charset="0"/>
                      </a:endParaRPr>
                    </a:p>
                  </a:txBody>
                  <a:tcPr marL="9525" marR="9525" marT="9525" marB="0" anchor="b"/>
                </a:tc>
              </a:tr>
              <a:tr h="325073">
                <a:tc>
                  <a:txBody>
                    <a:bodyPr/>
                    <a:lstStyle/>
                    <a:p>
                      <a:pPr algn="l" fontAlgn="ctr"/>
                      <a:r>
                        <a:rPr lang="en-GB" sz="1600" u="none" strike="noStrike">
                          <a:effectLst/>
                        </a:rPr>
                        <a:t>YK Pathan</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11</a:t>
                      </a:r>
                      <a:endParaRPr lang="en-GB" sz="1600" b="0" i="0" u="none" strike="noStrike">
                        <a:solidFill>
                          <a:srgbClr val="000000"/>
                        </a:solidFill>
                        <a:effectLst/>
                        <a:latin typeface="Calibri" panose="020F0502020204030204" pitchFamily="34" charset="0"/>
                      </a:endParaRPr>
                    </a:p>
                  </a:txBody>
                  <a:tcPr marL="9525" marR="9525" marT="9525" marB="0" anchor="b"/>
                </a:tc>
              </a:tr>
              <a:tr h="325073">
                <a:tc>
                  <a:txBody>
                    <a:bodyPr/>
                    <a:lstStyle/>
                    <a:p>
                      <a:pPr algn="l" fontAlgn="ctr"/>
                      <a:r>
                        <a:rPr lang="en-GB" sz="1600" u="none" strike="noStrike">
                          <a:effectLst/>
                        </a:rPr>
                        <a:t>G Gambhir</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10</a:t>
                      </a:r>
                      <a:endParaRPr lang="en-GB" sz="1600" b="0" i="0" u="none" strike="noStrike">
                        <a:solidFill>
                          <a:srgbClr val="000000"/>
                        </a:solidFill>
                        <a:effectLst/>
                        <a:latin typeface="Calibri" panose="020F0502020204030204" pitchFamily="34" charset="0"/>
                      </a:endParaRPr>
                    </a:p>
                  </a:txBody>
                  <a:tcPr marL="9525" marR="9525" marT="9525" marB="0" anchor="b"/>
                </a:tc>
              </a:tr>
              <a:tr h="325073">
                <a:tc>
                  <a:txBody>
                    <a:bodyPr/>
                    <a:lstStyle/>
                    <a:p>
                      <a:pPr algn="l" fontAlgn="ctr"/>
                      <a:r>
                        <a:rPr lang="en-GB" sz="1600" u="none" strike="noStrike">
                          <a:effectLst/>
                        </a:rPr>
                        <a:t>RG Sharma</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9</a:t>
                      </a:r>
                      <a:endParaRPr lang="en-GB" sz="1600" b="0" i="0" u="none" strike="noStrike">
                        <a:solidFill>
                          <a:srgbClr val="000000"/>
                        </a:solidFill>
                        <a:effectLst/>
                        <a:latin typeface="Calibri" panose="020F0502020204030204" pitchFamily="34" charset="0"/>
                      </a:endParaRPr>
                    </a:p>
                  </a:txBody>
                  <a:tcPr marL="9525" marR="9525" marT="9525" marB="0" anchor="b"/>
                </a:tc>
              </a:tr>
              <a:tr h="325073">
                <a:tc>
                  <a:txBody>
                    <a:bodyPr/>
                    <a:lstStyle/>
                    <a:p>
                      <a:pPr algn="l" fontAlgn="ctr"/>
                      <a:r>
                        <a:rPr lang="en-GB" sz="1600" u="none" strike="noStrike">
                          <a:effectLst/>
                        </a:rPr>
                        <a:t>CH Gayle</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9</a:t>
                      </a:r>
                      <a:endParaRPr lang="en-GB" sz="1600" b="0" i="0" u="none" strike="noStrike">
                        <a:solidFill>
                          <a:srgbClr val="000000"/>
                        </a:solidFill>
                        <a:effectLst/>
                        <a:latin typeface="Calibri" panose="020F0502020204030204" pitchFamily="34" charset="0"/>
                      </a:endParaRPr>
                    </a:p>
                  </a:txBody>
                  <a:tcPr marL="9525" marR="9525" marT="9525" marB="0" anchor="b"/>
                </a:tc>
              </a:tr>
              <a:tr h="520117">
                <a:tc>
                  <a:txBody>
                    <a:bodyPr/>
                    <a:lstStyle/>
                    <a:p>
                      <a:pPr algn="l" fontAlgn="ctr"/>
                      <a:r>
                        <a:rPr lang="en-GB" sz="1600" u="none" strike="noStrike">
                          <a:effectLst/>
                        </a:rPr>
                        <a:t>JH Kallis</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8</a:t>
                      </a:r>
                      <a:endParaRPr lang="en-GB" sz="1600" b="0" i="0" u="none" strike="noStrike">
                        <a:solidFill>
                          <a:srgbClr val="000000"/>
                        </a:solidFill>
                        <a:effectLst/>
                        <a:latin typeface="Calibri" panose="020F0502020204030204" pitchFamily="34" charset="0"/>
                      </a:endParaRPr>
                    </a:p>
                  </a:txBody>
                  <a:tcPr marL="9525" marR="9525" marT="9525" marB="0" anchor="b"/>
                </a:tc>
              </a:tr>
              <a:tr h="520117">
                <a:tc>
                  <a:txBody>
                    <a:bodyPr/>
                    <a:lstStyle/>
                    <a:p>
                      <a:pPr algn="l" fontAlgn="ctr"/>
                      <a:r>
                        <a:rPr lang="en-GB" sz="1600" u="none" strike="noStrike">
                          <a:effectLst/>
                        </a:rPr>
                        <a:t>DR Smith</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8</a:t>
                      </a:r>
                      <a:endParaRPr lang="en-GB" sz="1600" b="0" i="0" u="none" strike="noStrike">
                        <a:solidFill>
                          <a:srgbClr val="000000"/>
                        </a:solidFill>
                        <a:effectLst/>
                        <a:latin typeface="Calibri" panose="020F0502020204030204" pitchFamily="34" charset="0"/>
                      </a:endParaRPr>
                    </a:p>
                  </a:txBody>
                  <a:tcPr marL="9525" marR="9525" marT="9525" marB="0" anchor="b"/>
                </a:tc>
              </a:tr>
              <a:tr h="325073">
                <a:tc>
                  <a:txBody>
                    <a:bodyPr/>
                    <a:lstStyle/>
                    <a:p>
                      <a:pPr algn="l" fontAlgn="ctr"/>
                      <a:r>
                        <a:rPr lang="en-GB" sz="1600" u="none" strike="noStrike">
                          <a:effectLst/>
                        </a:rPr>
                        <a:t>DA Warner</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9525" marR="9525" marT="9525" marB="0" anchor="b"/>
                </a:tc>
              </a:tr>
              <a:tr h="520117">
                <a:tc>
                  <a:txBody>
                    <a:bodyPr/>
                    <a:lstStyle/>
                    <a:p>
                      <a:pPr algn="l" fontAlgn="ctr"/>
                      <a:r>
                        <a:rPr lang="en-GB" sz="1600" u="none" strike="noStrike">
                          <a:effectLst/>
                        </a:rPr>
                        <a:t>MS Dhoni</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9525" marR="9525" marT="9525" marB="0" anchor="b"/>
                </a:tc>
              </a:tr>
              <a:tr h="520117">
                <a:tc>
                  <a:txBody>
                    <a:bodyPr/>
                    <a:lstStyle/>
                    <a:p>
                      <a:pPr algn="l" fontAlgn="ctr"/>
                      <a:r>
                        <a:rPr lang="en-GB" sz="1600" u="none" strike="noStrike">
                          <a:effectLst/>
                        </a:rPr>
                        <a:t>V Sehwag</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9525" marR="9525" marT="9525" marB="0" anchor="b"/>
                </a:tc>
              </a:tr>
              <a:tr h="325073">
                <a:tc>
                  <a:txBody>
                    <a:bodyPr/>
                    <a:lstStyle/>
                    <a:p>
                      <a:pPr algn="l" fontAlgn="ctr"/>
                      <a:r>
                        <a:rPr lang="en-GB" sz="1600" u="none" strike="noStrike">
                          <a:effectLst/>
                        </a:rPr>
                        <a:t>V Kohli</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9525" marR="9525" marT="9525" marB="0" anchor="b"/>
                </a:tc>
              </a:tr>
              <a:tr h="325073">
                <a:tc>
                  <a:txBody>
                    <a:bodyPr/>
                    <a:lstStyle/>
                    <a:p>
                      <a:pPr algn="l" fontAlgn="ctr"/>
                      <a:r>
                        <a:rPr lang="en-GB" sz="1600" u="none" strike="noStrike">
                          <a:effectLst/>
                        </a:rPr>
                        <a:t>AB de Villiers</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9525" marR="9525" marT="9525" marB="0" anchor="b"/>
                </a:tc>
              </a:tr>
              <a:tr h="325073">
                <a:tc>
                  <a:txBody>
                    <a:bodyPr/>
                    <a:lstStyle/>
                    <a:p>
                      <a:pPr algn="l" fontAlgn="ctr"/>
                      <a:r>
                        <a:rPr lang="en-GB" sz="1600" u="none" strike="noStrike">
                          <a:effectLst/>
                        </a:rPr>
                        <a:t>SR Watson</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9525" marR="9525" marT="9525" marB="0" anchor="b"/>
                </a:tc>
              </a:tr>
              <a:tr h="520117">
                <a:tc>
                  <a:txBody>
                    <a:bodyPr/>
                    <a:lstStyle/>
                    <a:p>
                      <a:pPr algn="l" fontAlgn="ctr"/>
                      <a:r>
                        <a:rPr lang="en-GB" sz="1600" u="none" strike="noStrike">
                          <a:effectLst/>
                        </a:rPr>
                        <a:t>AM Rahane</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9525" marR="9525" marT="9525" marB="0" anchor="b"/>
                </a:tc>
              </a:tr>
              <a:tr h="341328">
                <a:tc>
                  <a:txBody>
                    <a:bodyPr/>
                    <a:lstStyle/>
                    <a:p>
                      <a:pPr algn="l" fontAlgn="ctr"/>
                      <a:r>
                        <a:rPr lang="en-GB" sz="1600" u="none" strike="noStrike">
                          <a:effectLst/>
                        </a:rPr>
                        <a:t>UT Yadav</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6</a:t>
                      </a:r>
                      <a:endParaRPr lang="en-GB" sz="1600" b="0" i="0" u="none" strike="noStrike">
                        <a:solidFill>
                          <a:srgbClr val="000000"/>
                        </a:solidFill>
                        <a:effectLst/>
                        <a:latin typeface="Calibri" panose="020F0502020204030204" pitchFamily="34" charset="0"/>
                      </a:endParaRPr>
                    </a:p>
                  </a:txBody>
                  <a:tcPr marL="9525" marR="9525" marT="9525" marB="0" anchor="b"/>
                </a:tc>
              </a:tr>
              <a:tr h="520117">
                <a:tc>
                  <a:txBody>
                    <a:bodyPr/>
                    <a:lstStyle/>
                    <a:p>
                      <a:pPr algn="l" fontAlgn="ctr"/>
                      <a:r>
                        <a:rPr lang="en-GB" sz="1600" u="none" strike="noStrike">
                          <a:effectLst/>
                        </a:rPr>
                        <a:t>AC Gilchrist</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5</a:t>
                      </a:r>
                      <a:endParaRPr lang="en-GB" sz="1600" b="0" i="0" u="none" strike="noStrike">
                        <a:solidFill>
                          <a:srgbClr val="000000"/>
                        </a:solidFill>
                        <a:effectLst/>
                        <a:latin typeface="Calibri" panose="020F0502020204030204" pitchFamily="34" charset="0"/>
                      </a:endParaRPr>
                    </a:p>
                  </a:txBody>
                  <a:tcPr marL="9525" marR="9525" marT="9525" marB="0" anchor="b"/>
                </a:tc>
              </a:tr>
              <a:tr h="325073">
                <a:tc>
                  <a:txBody>
                    <a:bodyPr/>
                    <a:lstStyle/>
                    <a:p>
                      <a:pPr algn="l" fontAlgn="ctr"/>
                      <a:r>
                        <a:rPr lang="en-GB" sz="1600" u="none" strike="noStrike">
                          <a:effectLst/>
                        </a:rPr>
                        <a:t>SK Raina</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a:effectLst/>
                        </a:rPr>
                        <a:t>5</a:t>
                      </a:r>
                      <a:endParaRPr lang="en-GB" sz="1600" b="0" i="0" u="none" strike="noStrike">
                        <a:solidFill>
                          <a:srgbClr val="000000"/>
                        </a:solidFill>
                        <a:effectLst/>
                        <a:latin typeface="Calibri" panose="020F0502020204030204" pitchFamily="34" charset="0"/>
                      </a:endParaRPr>
                    </a:p>
                  </a:txBody>
                  <a:tcPr marL="9525" marR="9525" marT="9525" marB="0" anchor="b"/>
                </a:tc>
              </a:tr>
              <a:tr h="341328">
                <a:tc>
                  <a:txBody>
                    <a:bodyPr/>
                    <a:lstStyle/>
                    <a:p>
                      <a:pPr algn="l" fontAlgn="ctr"/>
                      <a:r>
                        <a:rPr lang="en-GB" sz="1600" u="none" strike="noStrike">
                          <a:effectLst/>
                        </a:rPr>
                        <a:t>SP Narine</a:t>
                      </a:r>
                      <a:endParaRPr lang="en-GB" sz="1600" b="0" i="0" u="none" strike="noStrike">
                        <a:solidFill>
                          <a:srgbClr val="000000"/>
                        </a:solidFill>
                        <a:effectLst/>
                        <a:latin typeface="Courier New" panose="02070309020205020404" pitchFamily="49" charset="0"/>
                      </a:endParaRPr>
                    </a:p>
                  </a:txBody>
                  <a:tcPr marL="9525" marR="9525" marT="9525" marB="0" anchor="ctr"/>
                </a:tc>
                <a:tc>
                  <a:txBody>
                    <a:bodyPr/>
                    <a:lstStyle/>
                    <a:p>
                      <a:pPr algn="r" fontAlgn="b"/>
                      <a:r>
                        <a:rPr lang="en-GB" sz="1600" u="none" strike="noStrike" dirty="0">
                          <a:effectLst/>
                        </a:rPr>
                        <a:t>5</a:t>
                      </a:r>
                      <a:endParaRPr lang="en-GB"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6200" y="2038349"/>
            <a:ext cx="2971800" cy="34480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200" y="5743117"/>
            <a:ext cx="6184898" cy="3534227"/>
          </a:xfrm>
          <a:prstGeom prst="rect">
            <a:avLst/>
          </a:prstGeom>
        </p:spPr>
      </p:pic>
    </p:spTree>
    <p:extLst>
      <p:ext uri="{BB962C8B-B14F-4D97-AF65-F5344CB8AC3E}">
        <p14:creationId xmlns:p14="http://schemas.microsoft.com/office/powerpoint/2010/main" val="2926959344"/>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0" y="304800"/>
            <a:ext cx="13004800" cy="1219200"/>
          </a:xfrm>
          <a:prstGeom prst="rect">
            <a:avLst/>
          </a:prstGeom>
        </p:spPr>
        <p:txBody>
          <a:bodyPr>
            <a:no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sz="4000" b="1" dirty="0"/>
              <a:t>Player of the Match - Match wise result</a:t>
            </a:r>
          </a:p>
        </p:txBody>
      </p:sp>
      <p:graphicFrame>
        <p:nvGraphicFramePr>
          <p:cNvPr id="4" name="Table 3"/>
          <p:cNvGraphicFramePr>
            <a:graphicFrameLocks noGrp="1"/>
          </p:cNvGraphicFramePr>
          <p:nvPr>
            <p:extLst>
              <p:ext uri="{D42A27DB-BD31-4B8C-83A1-F6EECF244321}">
                <p14:modId xmlns:p14="http://schemas.microsoft.com/office/powerpoint/2010/main" val="608266123"/>
              </p:ext>
            </p:extLst>
          </p:nvPr>
        </p:nvGraphicFramePr>
        <p:xfrm>
          <a:off x="635000" y="1524000"/>
          <a:ext cx="5410200" cy="7837888"/>
        </p:xfrm>
        <a:graphic>
          <a:graphicData uri="http://schemas.openxmlformats.org/drawingml/2006/table">
            <a:tbl>
              <a:tblPr>
                <a:tableStyleId>{5940675A-B579-460E-94D1-54222C63F5DA}</a:tableStyleId>
              </a:tblPr>
              <a:tblGrid>
                <a:gridCol w="2057400"/>
                <a:gridCol w="1219200"/>
                <a:gridCol w="1607546"/>
                <a:gridCol w="526054"/>
              </a:tblGrid>
              <a:tr h="444382">
                <a:tc>
                  <a:txBody>
                    <a:bodyPr/>
                    <a:lstStyle/>
                    <a:p>
                      <a:pPr algn="ctr" fontAlgn="b"/>
                      <a:r>
                        <a:rPr lang="en-GB" sz="1600" u="none" strike="noStrike">
                          <a:effectLst/>
                        </a:rPr>
                        <a:t>Players Name</a:t>
                      </a:r>
                      <a:endParaRPr lang="en-GB" sz="1600" b="1" i="0" u="none" strike="noStrike">
                        <a:solidFill>
                          <a:srgbClr val="000000"/>
                        </a:solidFill>
                        <a:effectLst/>
                        <a:latin typeface="Calibri" panose="020F0502020204030204" pitchFamily="34" charset="0"/>
                      </a:endParaRPr>
                    </a:p>
                  </a:txBody>
                  <a:tcPr marL="8614" marR="8614" marT="8614" marB="0" anchor="b"/>
                </a:tc>
                <a:tc>
                  <a:txBody>
                    <a:bodyPr/>
                    <a:lstStyle/>
                    <a:p>
                      <a:pPr algn="ctr" fontAlgn="b"/>
                      <a:r>
                        <a:rPr lang="en-GB" sz="1600" u="none" strike="noStrike">
                          <a:effectLst/>
                        </a:rPr>
                        <a:t>win_by_runs</a:t>
                      </a:r>
                      <a:endParaRPr lang="en-GB" sz="1600" b="1" i="0" u="none" strike="noStrike">
                        <a:solidFill>
                          <a:srgbClr val="000000"/>
                        </a:solidFill>
                        <a:effectLst/>
                        <a:latin typeface="Calibri" panose="020F0502020204030204" pitchFamily="34" charset="0"/>
                      </a:endParaRPr>
                    </a:p>
                  </a:txBody>
                  <a:tcPr marL="8614" marR="8614" marT="8614" marB="0" anchor="b"/>
                </a:tc>
                <a:tc>
                  <a:txBody>
                    <a:bodyPr/>
                    <a:lstStyle/>
                    <a:p>
                      <a:pPr algn="ctr" fontAlgn="b"/>
                      <a:r>
                        <a:rPr lang="en-GB" sz="1600" u="none" strike="noStrike">
                          <a:effectLst/>
                        </a:rPr>
                        <a:t>win_by_wickets</a:t>
                      </a:r>
                      <a:endParaRPr lang="en-GB" sz="1600" b="1" i="0" u="none" strike="noStrike">
                        <a:solidFill>
                          <a:srgbClr val="000000"/>
                        </a:solidFill>
                        <a:effectLst/>
                        <a:latin typeface="Calibri" panose="020F0502020204030204" pitchFamily="34" charset="0"/>
                      </a:endParaRPr>
                    </a:p>
                  </a:txBody>
                  <a:tcPr marL="8614" marR="8614" marT="8614" marB="0" anchor="b"/>
                </a:tc>
                <a:tc>
                  <a:txBody>
                    <a:bodyPr/>
                    <a:lstStyle/>
                    <a:p>
                      <a:pPr algn="ctr" fontAlgn="b"/>
                      <a:r>
                        <a:rPr lang="en-GB" sz="1600" u="none" strike="noStrike">
                          <a:effectLst/>
                        </a:rPr>
                        <a:t>Total</a:t>
                      </a:r>
                      <a:endParaRPr lang="en-GB" sz="1600" b="1" i="0" u="none" strike="noStrike">
                        <a:solidFill>
                          <a:srgbClr val="000000"/>
                        </a:solidFill>
                        <a:effectLst/>
                        <a:latin typeface="Calibri" panose="020F0502020204030204" pitchFamily="34" charset="0"/>
                      </a:endParaRPr>
                    </a:p>
                  </a:txBody>
                  <a:tcPr marL="8614" marR="8614" marT="8614" marB="0" anchor="b"/>
                </a:tc>
              </a:tr>
              <a:tr h="244267">
                <a:tc>
                  <a:txBody>
                    <a:bodyPr/>
                    <a:lstStyle/>
                    <a:p>
                      <a:pPr algn="l" fontAlgn="ctr"/>
                      <a:r>
                        <a:rPr lang="en-GB" sz="1600" u="none" strike="noStrike">
                          <a:effectLst/>
                        </a:rPr>
                        <a:t>CH Gayle</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10</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9</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19</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AB de Villiers</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11</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18</a:t>
                      </a:r>
                      <a:endParaRPr lang="en-GB" sz="1600" b="0" i="0" u="none" strike="noStrike">
                        <a:solidFill>
                          <a:srgbClr val="000000"/>
                        </a:solidFill>
                        <a:effectLst/>
                        <a:latin typeface="Calibri" panose="020F0502020204030204" pitchFamily="34" charset="0"/>
                      </a:endParaRPr>
                    </a:p>
                  </a:txBody>
                  <a:tcPr marL="8614" marR="8614" marT="8614" marB="0" anchor="b"/>
                </a:tc>
              </a:tr>
              <a:tr h="244267">
                <a:tc>
                  <a:txBody>
                    <a:bodyPr/>
                    <a:lstStyle/>
                    <a:p>
                      <a:pPr algn="l" fontAlgn="ctr"/>
                      <a:r>
                        <a:rPr lang="en-GB" sz="1600" u="none" strike="noStrike">
                          <a:effectLst/>
                        </a:rPr>
                        <a:t>RG Sharma</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9</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16</a:t>
                      </a:r>
                      <a:endParaRPr lang="en-GB" sz="1600" b="0" i="0" u="none" strike="noStrike">
                        <a:solidFill>
                          <a:srgbClr val="000000"/>
                        </a:solidFill>
                        <a:effectLst/>
                        <a:latin typeface="Calibri" panose="020F0502020204030204" pitchFamily="34" charset="0"/>
                      </a:endParaRPr>
                    </a:p>
                  </a:txBody>
                  <a:tcPr marL="8614" marR="8614" marT="8614" marB="0" anchor="b"/>
                </a:tc>
              </a:tr>
              <a:tr h="244267">
                <a:tc>
                  <a:txBody>
                    <a:bodyPr/>
                    <a:lstStyle/>
                    <a:p>
                      <a:pPr algn="l" fontAlgn="ctr"/>
                      <a:r>
                        <a:rPr lang="en-GB" sz="1600" u="none" strike="noStrike">
                          <a:effectLst/>
                        </a:rPr>
                        <a:t>DA Warner</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8</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15</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YK Pathan</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4</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11</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15</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MS Dhoni</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14</a:t>
                      </a:r>
                      <a:endParaRPr lang="en-GB" sz="1600" b="0" i="0" u="none" strike="noStrike">
                        <a:solidFill>
                          <a:srgbClr val="000000"/>
                        </a:solidFill>
                        <a:effectLst/>
                        <a:latin typeface="Calibri" panose="020F0502020204030204" pitchFamily="34" charset="0"/>
                      </a:endParaRPr>
                    </a:p>
                  </a:txBody>
                  <a:tcPr marL="8614" marR="8614" marT="8614" marB="0" anchor="b"/>
                </a:tc>
              </a:tr>
              <a:tr h="244267">
                <a:tc>
                  <a:txBody>
                    <a:bodyPr/>
                    <a:lstStyle/>
                    <a:p>
                      <a:pPr algn="l" fontAlgn="ctr"/>
                      <a:r>
                        <a:rPr lang="en-GB" sz="1600" u="none" strike="noStrike">
                          <a:effectLst/>
                        </a:rPr>
                        <a:t>SK Raina</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9</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5</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14</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G Gambhir</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10</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13</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AM Rahane</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5</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12</a:t>
                      </a:r>
                      <a:endParaRPr lang="en-GB" sz="1600" b="0" i="0" u="none" strike="noStrike">
                        <a:solidFill>
                          <a:srgbClr val="000000"/>
                        </a:solidFill>
                        <a:effectLst/>
                        <a:latin typeface="Calibri" panose="020F0502020204030204" pitchFamily="34" charset="0"/>
                      </a:endParaRPr>
                    </a:p>
                  </a:txBody>
                  <a:tcPr marL="8614" marR="8614" marT="8614" marB="0" anchor="b"/>
                </a:tc>
              </a:tr>
              <a:tr h="244267">
                <a:tc>
                  <a:txBody>
                    <a:bodyPr/>
                    <a:lstStyle/>
                    <a:p>
                      <a:pPr algn="l" fontAlgn="ctr"/>
                      <a:r>
                        <a:rPr lang="en-GB" sz="1600" u="none" strike="noStrike">
                          <a:effectLst/>
                        </a:rPr>
                        <a:t>MEK Hussey</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8</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4</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12</a:t>
                      </a:r>
                      <a:endParaRPr lang="en-GB" sz="1600" b="0" i="0" u="none" strike="noStrike">
                        <a:solidFill>
                          <a:srgbClr val="000000"/>
                        </a:solidFill>
                        <a:effectLst/>
                        <a:latin typeface="Calibri" panose="020F0502020204030204" pitchFamily="34" charset="0"/>
                      </a:endParaRPr>
                    </a:p>
                  </a:txBody>
                  <a:tcPr marL="8614" marR="8614" marT="8614" marB="0" anchor="b"/>
                </a:tc>
              </a:tr>
              <a:tr h="244267">
                <a:tc>
                  <a:txBody>
                    <a:bodyPr/>
                    <a:lstStyle/>
                    <a:p>
                      <a:pPr algn="l" fontAlgn="ctr"/>
                      <a:r>
                        <a:rPr lang="en-GB" sz="1600" u="none" strike="noStrike">
                          <a:effectLst/>
                        </a:rPr>
                        <a:t>SR Watson</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5</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12</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A Mishra</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6</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4</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10</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DR Smith</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2</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8</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10</a:t>
                      </a:r>
                      <a:endParaRPr lang="en-GB" sz="1600" b="0" i="0" u="none" strike="noStrike">
                        <a:solidFill>
                          <a:srgbClr val="000000"/>
                        </a:solidFill>
                        <a:effectLst/>
                        <a:latin typeface="Calibri" panose="020F0502020204030204" pitchFamily="34" charset="0"/>
                      </a:endParaRPr>
                    </a:p>
                  </a:txBody>
                  <a:tcPr marL="8614" marR="8614" marT="8614" marB="0" anchor="b"/>
                </a:tc>
              </a:tr>
              <a:tr h="403041">
                <a:tc>
                  <a:txBody>
                    <a:bodyPr/>
                    <a:lstStyle/>
                    <a:p>
                      <a:pPr algn="l" fontAlgn="ctr"/>
                      <a:r>
                        <a:rPr lang="en-GB" sz="1600" u="none" strike="noStrike">
                          <a:effectLst/>
                        </a:rPr>
                        <a:t>JH Kallis</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2</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8</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10</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V Kohli</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10</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V Sehwag</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10</a:t>
                      </a:r>
                      <a:endParaRPr lang="en-GB" sz="1600" b="0" i="0" u="none" strike="noStrike">
                        <a:solidFill>
                          <a:srgbClr val="000000"/>
                        </a:solidFill>
                        <a:effectLst/>
                        <a:latin typeface="Calibri" panose="020F0502020204030204" pitchFamily="34" charset="0"/>
                      </a:endParaRPr>
                    </a:p>
                  </a:txBody>
                  <a:tcPr marL="8614" marR="8614" marT="8614" marB="0" anchor="b"/>
                </a:tc>
              </a:tr>
              <a:tr h="256481">
                <a:tc>
                  <a:txBody>
                    <a:bodyPr/>
                    <a:lstStyle/>
                    <a:p>
                      <a:pPr algn="l" fontAlgn="ctr"/>
                      <a:r>
                        <a:rPr lang="en-GB" sz="1600" u="none" strike="noStrike">
                          <a:effectLst/>
                        </a:rPr>
                        <a:t>AT Rayudu</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5</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4</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9</a:t>
                      </a:r>
                      <a:endParaRPr lang="en-GB" sz="1600" b="0" i="0" u="none" strike="noStrike">
                        <a:solidFill>
                          <a:srgbClr val="000000"/>
                        </a:solidFill>
                        <a:effectLst/>
                        <a:latin typeface="Calibri" panose="020F0502020204030204" pitchFamily="34" charset="0"/>
                      </a:endParaRPr>
                    </a:p>
                  </a:txBody>
                  <a:tcPr marL="8614" marR="8614" marT="8614" marB="0" anchor="b"/>
                </a:tc>
              </a:tr>
              <a:tr h="390827">
                <a:tc>
                  <a:txBody>
                    <a:bodyPr/>
                    <a:lstStyle/>
                    <a:p>
                      <a:pPr algn="l" fontAlgn="ctr"/>
                      <a:r>
                        <a:rPr lang="en-GB" sz="1600" u="none" strike="noStrike">
                          <a:effectLst/>
                        </a:rPr>
                        <a:t>KA Pollard</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7</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2</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9</a:t>
                      </a:r>
                      <a:endParaRPr lang="en-GB" sz="1600" b="0" i="0" u="none" strike="noStrike">
                        <a:solidFill>
                          <a:srgbClr val="000000"/>
                        </a:solidFill>
                        <a:effectLst/>
                        <a:latin typeface="Calibri" panose="020F0502020204030204" pitchFamily="34" charset="0"/>
                      </a:endParaRPr>
                    </a:p>
                  </a:txBody>
                  <a:tcPr marL="8614" marR="8614" marT="8614" marB="0" anchor="b"/>
                </a:tc>
              </a:tr>
              <a:tr h="403041">
                <a:tc>
                  <a:txBody>
                    <a:bodyPr/>
                    <a:lstStyle/>
                    <a:p>
                      <a:pPr algn="l" fontAlgn="ctr"/>
                      <a:r>
                        <a:rPr lang="en-GB" sz="1600" u="none" strike="noStrike">
                          <a:effectLst/>
                        </a:rPr>
                        <a:t>RA Jadeja</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4</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4</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8</a:t>
                      </a:r>
                      <a:endParaRPr lang="en-GB" sz="1600" b="0" i="0" u="none" strike="noStrike">
                        <a:solidFill>
                          <a:srgbClr val="000000"/>
                        </a:solidFill>
                        <a:effectLst/>
                        <a:latin typeface="Calibri" panose="020F0502020204030204" pitchFamily="34" charset="0"/>
                      </a:endParaRPr>
                    </a:p>
                  </a:txBody>
                  <a:tcPr marL="8614" marR="8614" marT="8614" marB="0" anchor="b"/>
                </a:tc>
              </a:tr>
              <a:tr h="244267">
                <a:tc>
                  <a:txBody>
                    <a:bodyPr/>
                    <a:lstStyle/>
                    <a:p>
                      <a:pPr algn="l" fontAlgn="ctr"/>
                      <a:r>
                        <a:rPr lang="en-GB" sz="1600" u="none" strike="noStrike">
                          <a:effectLst/>
                        </a:rPr>
                        <a:t>SP Narine</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5</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8</a:t>
                      </a:r>
                      <a:endParaRPr lang="en-GB" sz="1600" b="0" i="0" u="none" strike="noStrike">
                        <a:solidFill>
                          <a:srgbClr val="000000"/>
                        </a:solidFill>
                        <a:effectLst/>
                        <a:latin typeface="Calibri" panose="020F0502020204030204" pitchFamily="34" charset="0"/>
                      </a:endParaRPr>
                    </a:p>
                  </a:txBody>
                  <a:tcPr marL="8614" marR="8614" marT="8614" marB="0" anchor="b"/>
                </a:tc>
              </a:tr>
              <a:tr h="244267">
                <a:tc>
                  <a:txBody>
                    <a:bodyPr/>
                    <a:lstStyle/>
                    <a:p>
                      <a:pPr algn="l" fontAlgn="ctr"/>
                      <a:r>
                        <a:rPr lang="en-GB" sz="1600" u="none" strike="noStrike">
                          <a:effectLst/>
                        </a:rPr>
                        <a:t>SR Tendulkar</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5</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3</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8</a:t>
                      </a:r>
                      <a:endParaRPr lang="en-GB" sz="1600" b="0" i="0" u="none" strike="noStrike">
                        <a:solidFill>
                          <a:srgbClr val="000000"/>
                        </a:solidFill>
                        <a:effectLst/>
                        <a:latin typeface="Calibri" panose="020F0502020204030204" pitchFamily="34" charset="0"/>
                      </a:endParaRPr>
                    </a:p>
                  </a:txBody>
                  <a:tcPr marL="8614" marR="8614" marT="8614" marB="0" anchor="b"/>
                </a:tc>
              </a:tr>
              <a:tr h="403041">
                <a:tc>
                  <a:txBody>
                    <a:bodyPr/>
                    <a:lstStyle/>
                    <a:p>
                      <a:pPr algn="l" fontAlgn="ctr"/>
                      <a:r>
                        <a:rPr lang="en-GB" sz="1600" u="none" strike="noStrike">
                          <a:effectLst/>
                        </a:rPr>
                        <a:t>UT Yadav</a:t>
                      </a:r>
                      <a:endParaRPr lang="en-GB" sz="1600" b="0" i="0" u="none" strike="noStrike">
                        <a:solidFill>
                          <a:srgbClr val="000000"/>
                        </a:solidFill>
                        <a:effectLst/>
                        <a:latin typeface="Courier New" panose="02070309020205020404" pitchFamily="49" charset="0"/>
                      </a:endParaRPr>
                    </a:p>
                  </a:txBody>
                  <a:tcPr marL="8614" marR="8614" marT="8614" marB="0" anchor="ctr"/>
                </a:tc>
                <a:tc>
                  <a:txBody>
                    <a:bodyPr/>
                    <a:lstStyle/>
                    <a:p>
                      <a:pPr algn="r" fontAlgn="b"/>
                      <a:r>
                        <a:rPr lang="en-GB" sz="1600" u="none" strike="noStrike">
                          <a:effectLst/>
                        </a:rPr>
                        <a:t>2</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a:effectLst/>
                        </a:rPr>
                        <a:t>6</a:t>
                      </a:r>
                      <a:endParaRPr lang="en-GB" sz="1600" b="0" i="0" u="none" strike="noStrike">
                        <a:solidFill>
                          <a:srgbClr val="000000"/>
                        </a:solidFill>
                        <a:effectLst/>
                        <a:latin typeface="Calibri" panose="020F0502020204030204" pitchFamily="34" charset="0"/>
                      </a:endParaRPr>
                    </a:p>
                  </a:txBody>
                  <a:tcPr marL="8614" marR="8614" marT="8614" marB="0" anchor="b"/>
                </a:tc>
                <a:tc>
                  <a:txBody>
                    <a:bodyPr/>
                    <a:lstStyle/>
                    <a:p>
                      <a:pPr algn="r" fontAlgn="b"/>
                      <a:r>
                        <a:rPr lang="en-GB" sz="1600" u="none" strike="noStrike" dirty="0">
                          <a:effectLst/>
                        </a:rPr>
                        <a:t>8</a:t>
                      </a:r>
                      <a:endParaRPr lang="en-GB" sz="1600" b="0" i="0" u="none" strike="noStrike" dirty="0">
                        <a:solidFill>
                          <a:srgbClr val="000000"/>
                        </a:solidFill>
                        <a:effectLst/>
                        <a:latin typeface="Calibri" panose="020F0502020204030204" pitchFamily="34" charset="0"/>
                      </a:endParaRPr>
                    </a:p>
                  </a:txBody>
                  <a:tcPr marL="8614" marR="8614" marT="8614" marB="0" anchor="b"/>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800" y="1543050"/>
            <a:ext cx="3738056" cy="22669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0106" y="2714625"/>
            <a:ext cx="2952750" cy="3924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100" y="6114026"/>
            <a:ext cx="4737100" cy="3247862"/>
          </a:xfrm>
          <a:prstGeom prst="rect">
            <a:avLst/>
          </a:prstGeom>
        </p:spPr>
      </p:pic>
    </p:spTree>
    <p:extLst>
      <p:ext uri="{BB962C8B-B14F-4D97-AF65-F5344CB8AC3E}">
        <p14:creationId xmlns:p14="http://schemas.microsoft.com/office/powerpoint/2010/main" val="3860106306"/>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80433"/>
            <a:ext cx="11125200" cy="2167467"/>
          </a:xfrm>
        </p:spPr>
        <p:txBody>
          <a:bodyPr>
            <a:normAutofit/>
          </a:bodyPr>
          <a:lstStyle/>
          <a:p>
            <a:pPr algn="ctr"/>
            <a:r>
              <a:rPr lang="en-GB" b="1" dirty="0"/>
              <a:t>Venue &amp; Player of The Match wise results</a:t>
            </a:r>
          </a:p>
        </p:txBody>
      </p:sp>
      <p:graphicFrame>
        <p:nvGraphicFramePr>
          <p:cNvPr id="4" name="Table 3"/>
          <p:cNvGraphicFramePr>
            <a:graphicFrameLocks noGrp="1"/>
          </p:cNvGraphicFramePr>
          <p:nvPr>
            <p:extLst>
              <p:ext uri="{D42A27DB-BD31-4B8C-83A1-F6EECF244321}">
                <p14:modId xmlns:p14="http://schemas.microsoft.com/office/powerpoint/2010/main" val="3077112325"/>
              </p:ext>
            </p:extLst>
          </p:nvPr>
        </p:nvGraphicFramePr>
        <p:xfrm>
          <a:off x="2006599" y="2209800"/>
          <a:ext cx="8991602" cy="7529138"/>
        </p:xfrm>
        <a:graphic>
          <a:graphicData uri="http://schemas.openxmlformats.org/drawingml/2006/table">
            <a:tbl>
              <a:tblPr>
                <a:tableStyleId>{5940675A-B579-460E-94D1-54222C63F5DA}</a:tableStyleId>
              </a:tblPr>
              <a:tblGrid>
                <a:gridCol w="3936737"/>
                <a:gridCol w="1118127"/>
                <a:gridCol w="1118127"/>
                <a:gridCol w="1700484"/>
                <a:gridCol w="1118127"/>
              </a:tblGrid>
              <a:tr h="280927">
                <a:tc>
                  <a:txBody>
                    <a:bodyPr/>
                    <a:lstStyle/>
                    <a:p>
                      <a:pPr algn="ctr" fontAlgn="ctr"/>
                      <a:r>
                        <a:rPr lang="en-GB" sz="1600" u="none" strike="noStrike">
                          <a:effectLst/>
                        </a:rPr>
                        <a:t>Stadium Name</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GB" sz="1600" u="none" strike="noStrike">
                          <a:effectLst/>
                        </a:rPr>
                        <a:t>count</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GB" sz="1600" u="none" strike="noStrike">
                          <a:effectLst/>
                        </a:rPr>
                        <a:t>unique</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GB" sz="1600" u="none" strike="noStrike">
                          <a:effectLst/>
                        </a:rPr>
                        <a:t>Player Name</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GB" sz="1600" u="none" strike="noStrike">
                          <a:effectLst/>
                        </a:rPr>
                        <a:t>freq</a:t>
                      </a:r>
                      <a:endParaRPr lang="en-GB" sz="1600" b="1" i="0" u="none" strike="noStrike">
                        <a:solidFill>
                          <a:srgbClr val="000000"/>
                        </a:solidFill>
                        <a:effectLst/>
                        <a:latin typeface="Arial" panose="020B0604020202020204" pitchFamily="34" charset="0"/>
                      </a:endParaRPr>
                    </a:p>
                  </a:txBody>
                  <a:tcPr marL="9525" marR="9525" marT="9525" marB="0" anchor="ctr"/>
                </a:tc>
              </a:tr>
              <a:tr h="255388">
                <a:tc>
                  <a:txBody>
                    <a:bodyPr/>
                    <a:lstStyle/>
                    <a:p>
                      <a:pPr algn="r" fontAlgn="ctr"/>
                      <a:r>
                        <a:rPr lang="en-GB" sz="1600" u="none" strike="noStrike">
                          <a:effectLst/>
                        </a:rPr>
                        <a:t>M Chinnaswamy Stadium</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71</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44</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CH Gayle</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9</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sv-SE" sz="1600" u="none" strike="noStrike">
                          <a:effectLst/>
                        </a:rPr>
                        <a:t>Rajiv Gandhi International Stadium, Uppal</a:t>
                      </a:r>
                      <a:endParaRPr lang="sv-SE"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56</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37</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DA Warner</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7</a:t>
                      </a:r>
                      <a:endParaRPr lang="en-GB" sz="1600" b="0" i="0" u="none" strike="noStrike">
                        <a:solidFill>
                          <a:srgbClr val="000000"/>
                        </a:solidFill>
                        <a:effectLst/>
                        <a:latin typeface="Arial" panose="020B0604020202020204" pitchFamily="34" charset="0"/>
                      </a:endParaRPr>
                    </a:p>
                  </a:txBody>
                  <a:tcPr marL="9525" marR="9525" marT="9525" marB="0" anchor="ctr"/>
                </a:tc>
              </a:tr>
              <a:tr h="255388">
                <a:tc>
                  <a:txBody>
                    <a:bodyPr/>
                    <a:lstStyle/>
                    <a:p>
                      <a:pPr algn="r" fontAlgn="ctr"/>
                      <a:r>
                        <a:rPr lang="en-GB" sz="1600" u="none" strike="noStrike">
                          <a:effectLst/>
                        </a:rPr>
                        <a:t>Wankhede Stadium</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66</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45</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RG Sharma</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7</a:t>
                      </a:r>
                      <a:endParaRPr lang="en-GB" sz="1600" b="0" i="0" u="none" strike="noStrike">
                        <a:solidFill>
                          <a:srgbClr val="000000"/>
                        </a:solidFill>
                        <a:effectLst/>
                        <a:latin typeface="Arial" panose="020B0604020202020204" pitchFamily="34" charset="0"/>
                      </a:endParaRPr>
                    </a:p>
                  </a:txBody>
                  <a:tcPr marL="9525" marR="9525" marT="9525" marB="0" anchor="ctr"/>
                </a:tc>
              </a:tr>
              <a:tr h="255388">
                <a:tc>
                  <a:txBody>
                    <a:bodyPr/>
                    <a:lstStyle/>
                    <a:p>
                      <a:pPr algn="r" fontAlgn="ctr"/>
                      <a:r>
                        <a:rPr lang="en-GB" sz="1600" u="none" strike="noStrike">
                          <a:effectLst/>
                        </a:rPr>
                        <a:t>Eden Gardens</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70</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44</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SP Narine</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6</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en-GB" sz="1600" u="none" strike="noStrike">
                          <a:effectLst/>
                        </a:rPr>
                        <a:t>MA Chidambaram Stadium, Chepauk</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49</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32</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MEK Hussey</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5</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sv-SE" sz="1600" u="none" strike="noStrike">
                          <a:effectLst/>
                        </a:rPr>
                        <a:t>Punjab Cricket Association Stadium, Mohali</a:t>
                      </a:r>
                      <a:endParaRPr lang="sv-SE"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35</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26</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SE Marsh</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5</a:t>
                      </a:r>
                      <a:endParaRPr lang="en-GB" sz="1600" b="0" i="0" u="none" strike="noStrike">
                        <a:solidFill>
                          <a:srgbClr val="000000"/>
                        </a:solidFill>
                        <a:effectLst/>
                        <a:latin typeface="Arial" panose="020B0604020202020204" pitchFamily="34" charset="0"/>
                      </a:endParaRPr>
                    </a:p>
                  </a:txBody>
                  <a:tcPr marL="9525" marR="9525" marT="9525" marB="0" anchor="ctr"/>
                </a:tc>
              </a:tr>
              <a:tr h="255388">
                <a:tc>
                  <a:txBody>
                    <a:bodyPr/>
                    <a:lstStyle/>
                    <a:p>
                      <a:pPr algn="r" fontAlgn="ctr"/>
                      <a:r>
                        <a:rPr lang="en-GB" sz="1600" u="none" strike="noStrike">
                          <a:effectLst/>
                        </a:rPr>
                        <a:t>Feroz Shah Kotla</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66</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51</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A Mishra</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4</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en-GB" sz="1600" u="none" strike="noStrike">
                          <a:effectLst/>
                        </a:rPr>
                        <a:t>Sawai Mansingh Stadium</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40</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29</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AM Rahane</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4</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en-GB" sz="1600" u="none" strike="noStrike">
                          <a:effectLst/>
                        </a:rPr>
                        <a:t>Barabati Stadium</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7</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6</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A Symonds</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255388">
                <a:tc>
                  <a:txBody>
                    <a:bodyPr/>
                    <a:lstStyle/>
                    <a:p>
                      <a:pPr algn="r" fontAlgn="ctr"/>
                      <a:r>
                        <a:rPr lang="en-GB" sz="1600" u="none" strike="noStrike">
                          <a:effectLst/>
                        </a:rPr>
                        <a:t>Brabourne Stadium</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11</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10</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SR Tendulkar</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255388">
                <a:tc>
                  <a:txBody>
                    <a:bodyPr/>
                    <a:lstStyle/>
                    <a:p>
                      <a:pPr algn="r" fontAlgn="ctr"/>
                      <a:r>
                        <a:rPr lang="en-GB" sz="1600" u="none" strike="noStrike">
                          <a:effectLst/>
                        </a:rPr>
                        <a:t>Dr DY Patil Sports Academy</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17</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15</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DE Bollinger</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en-GB" sz="1600" u="none" strike="noStrike">
                          <a:effectLst/>
                        </a:rPr>
                        <a:t>Himachal Pradesh Cricket Association Stadium</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9</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8</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AC Gilchrist</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en-GB" sz="1600" u="none" strike="noStrike">
                          <a:effectLst/>
                        </a:rPr>
                        <a:t>JSCA International Stadium Complex</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7</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6</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RA Jadeja</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421390">
                <a:tc>
                  <a:txBody>
                    <a:bodyPr/>
                    <a:lstStyle/>
                    <a:p>
                      <a:pPr algn="r" fontAlgn="ctr"/>
                      <a:r>
                        <a:rPr lang="en-GB" sz="1600" u="none" strike="noStrike">
                          <a:effectLst/>
                        </a:rPr>
                        <a:t>Maharashtra Cricket Association Stadium</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21</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18</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AB de Villiers</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en-GB" sz="1600" u="none" strike="noStrike">
                          <a:effectLst/>
                        </a:rPr>
                        <a:t>New Wanderers Stadium</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8</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7</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JH Kallis</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sv-SE" sz="1600" u="none" strike="noStrike">
                          <a:effectLst/>
                        </a:rPr>
                        <a:t>Punjab Cricket Association IS Bindra Stadium, Mohali</a:t>
                      </a:r>
                      <a:endParaRPr lang="sv-SE"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14</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13</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CH Gayle</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268158">
                <a:tc>
                  <a:txBody>
                    <a:bodyPr/>
                    <a:lstStyle/>
                    <a:p>
                      <a:pPr algn="r" fontAlgn="ctr"/>
                      <a:r>
                        <a:rPr lang="en-GB" sz="1600" u="none" strike="noStrike">
                          <a:effectLst/>
                        </a:rPr>
                        <a:t>Sardar Patel Stadium, Motera</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12</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11</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AM Rahane</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408621">
                <a:tc>
                  <a:txBody>
                    <a:bodyPr/>
                    <a:lstStyle/>
                    <a:p>
                      <a:pPr algn="r" fontAlgn="ctr"/>
                      <a:r>
                        <a:rPr lang="sv-SE" sz="1600" u="none" strike="noStrike">
                          <a:effectLst/>
                        </a:rPr>
                        <a:t>Shaheed Veer Narayan Singh International Stadium</a:t>
                      </a:r>
                      <a:endParaRPr lang="sv-SE"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6</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5</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DA Warner</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2</a:t>
                      </a:r>
                      <a:endParaRPr lang="en-GB" sz="1600" b="0" i="0" u="none" strike="noStrike">
                        <a:solidFill>
                          <a:srgbClr val="000000"/>
                        </a:solidFill>
                        <a:effectLst/>
                        <a:latin typeface="Arial" panose="020B0604020202020204" pitchFamily="34" charset="0"/>
                      </a:endParaRPr>
                    </a:p>
                  </a:txBody>
                  <a:tcPr marL="9525" marR="9525" marT="9525" marB="0" anchor="ctr"/>
                </a:tc>
              </a:tr>
              <a:tr h="421390">
                <a:tc>
                  <a:txBody>
                    <a:bodyPr/>
                    <a:lstStyle/>
                    <a:p>
                      <a:pPr algn="r" fontAlgn="ctr"/>
                      <a:r>
                        <a:rPr lang="en-GB" sz="1600" u="none" strike="noStrike">
                          <a:effectLst/>
                        </a:rPr>
                        <a:t>Sharjah Cricket Stadium</a:t>
                      </a:r>
                      <a:endParaRPr lang="en-GB" sz="16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6</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5</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a:effectLst/>
                        </a:rPr>
                        <a:t>GJ Maxwell</a:t>
                      </a:r>
                      <a:endParaRPr lang="en-GB" sz="16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GB" sz="1600" u="none" strike="noStrike" dirty="0">
                          <a:effectLst/>
                        </a:rPr>
                        <a:t>2</a:t>
                      </a:r>
                      <a:endParaRPr lang="en-GB" sz="1600" b="0" i="0" u="none" strike="noStrike" dirty="0">
                        <a:solidFill>
                          <a:srgbClr val="000000"/>
                        </a:solidFill>
                        <a:effectLst/>
                        <a:latin typeface="Arial" panose="020B0604020202020204" pitchFamily="34" charset="0"/>
                      </a:endParaRPr>
                    </a:p>
                  </a:txBody>
                  <a:tcPr marL="9525" marR="9525" marT="9525" marB="0" anchor="ctr"/>
                </a:tc>
              </a:tr>
            </a:tbl>
          </a:graphicData>
        </a:graphic>
      </p:graphicFrame>
    </p:spTree>
    <p:extLst>
      <p:ext uri="{BB962C8B-B14F-4D97-AF65-F5344CB8AC3E}">
        <p14:creationId xmlns:p14="http://schemas.microsoft.com/office/powerpoint/2010/main" val="315557614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FFCU Business Model"/>
          <p:cNvSpPr txBox="1">
            <a:spLocks noGrp="1"/>
          </p:cNvSpPr>
          <p:nvPr>
            <p:ph type="title"/>
          </p:nvPr>
        </p:nvSpPr>
        <p:spPr>
          <a:xfrm>
            <a:off x="2006600" y="41911"/>
            <a:ext cx="9322478" cy="1482090"/>
          </a:xfrm>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pPr algn="ctr"/>
            <a:r>
              <a:rPr lang="en-US" dirty="0" smtClean="0"/>
              <a:t>Conclusion</a:t>
            </a:r>
            <a:endParaRPr dirty="0"/>
          </a:p>
        </p:txBody>
      </p:sp>
      <p:sp>
        <p:nvSpPr>
          <p:cNvPr id="137" name="Since 1954, San Francisco Federal Credit Union has been a member-owned financial institution. As a not-for-profit, we’re able to offer higher dividends on deposit accounts, lower interest rates on loans, and fewer fees than the big banks."/>
          <p:cNvSpPr txBox="1">
            <a:spLocks noGrp="1"/>
          </p:cNvSpPr>
          <p:nvPr>
            <p:ph type="body" idx="1"/>
          </p:nvPr>
        </p:nvSpPr>
        <p:spPr>
          <a:xfrm>
            <a:off x="508000" y="2178050"/>
            <a:ext cx="11988800" cy="5670550"/>
          </a:xfrm>
          <a:prstGeom prst="rect">
            <a:avLst/>
          </a:prstGeom>
        </p:spPr>
        <p:txBody>
          <a:bodyPr>
            <a:normAutofit/>
          </a:bodyPr>
          <a:lstStyle>
            <a:lvl1pPr>
              <a:defRPr>
                <a:latin typeface="Arial"/>
                <a:ea typeface="Arial"/>
                <a:cs typeface="Arial"/>
                <a:sym typeface="Arial"/>
              </a:defRPr>
            </a:lvl1pPr>
          </a:lstStyle>
          <a:p>
            <a:r>
              <a:rPr lang="en-GB" b="1" dirty="0"/>
              <a:t>Cricket one of the most loved and favourite sports entertainment specially in India. Here I present data analysis for IPL (Indian Premier League) matches from the beginning till year 2018. This can be useful for all the cricket lovers to analyse and made quick decisions based out from this. Few of which can be like; Which cricketer has scored the most for a particular season? </a:t>
            </a:r>
            <a:r>
              <a:rPr lang="en-GB" b="1" dirty="0" smtClean="0"/>
              <a:t>few </a:t>
            </a:r>
            <a:r>
              <a:rPr lang="en-GB" b="1" dirty="0"/>
              <a:t>of which can be toss decision and venue of the match played ! Various visual along with custom one have been used with filters and drill down capability.</a:t>
            </a:r>
          </a:p>
          <a:p>
            <a:r>
              <a:rPr lang="en-GB" b="1" dirty="0"/>
              <a:t>Also it will addresses the player profiling system which can be a great help for the team </a:t>
            </a:r>
            <a:r>
              <a:rPr lang="en-GB" b="1" dirty="0" smtClean="0"/>
              <a:t>leaders. </a:t>
            </a:r>
            <a:r>
              <a:rPr lang="en-GB" b="1" dirty="0"/>
              <a:t>The statistics of 644 matches have been used in the experiments.</a:t>
            </a:r>
          </a:p>
        </p:txBody>
      </p:sp>
    </p:spTree>
    <p:extLst>
      <p:ext uri="{BB962C8B-B14F-4D97-AF65-F5344CB8AC3E}">
        <p14:creationId xmlns:p14="http://schemas.microsoft.com/office/powerpoint/2010/main" val="353368432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78298" cy="9753600"/>
          </a:xfrm>
          <a:prstGeom prst="rect">
            <a:avLst/>
          </a:prstGeom>
        </p:spPr>
      </p:pic>
    </p:spTree>
    <p:extLst>
      <p:ext uri="{BB962C8B-B14F-4D97-AF65-F5344CB8AC3E}">
        <p14:creationId xmlns:p14="http://schemas.microsoft.com/office/powerpoint/2010/main" val="189810167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FFCU Business Model"/>
          <p:cNvSpPr txBox="1">
            <a:spLocks noGrp="1"/>
          </p:cNvSpPr>
          <p:nvPr>
            <p:ph type="title"/>
          </p:nvPr>
        </p:nvSpPr>
        <p:spPr>
          <a:xfrm>
            <a:off x="2159000" y="175683"/>
            <a:ext cx="9322478" cy="1348317"/>
          </a:xfrm>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pPr algn="ctr"/>
            <a:r>
              <a:rPr lang="en-US" dirty="0" smtClean="0"/>
              <a:t>Data Information</a:t>
            </a:r>
            <a:endParaRPr dirty="0"/>
          </a:p>
        </p:txBody>
      </p:sp>
      <p:sp>
        <p:nvSpPr>
          <p:cNvPr id="140" name="Serves San Francisco and San Mateo Counties…"/>
          <p:cNvSpPr txBox="1">
            <a:spLocks noGrp="1"/>
          </p:cNvSpPr>
          <p:nvPr>
            <p:ph type="body" idx="1"/>
          </p:nvPr>
        </p:nvSpPr>
        <p:spPr>
          <a:xfrm>
            <a:off x="558800" y="1543050"/>
            <a:ext cx="11988800" cy="4000500"/>
          </a:xfrm>
          <a:prstGeom prst="rect">
            <a:avLst/>
          </a:prstGeom>
        </p:spPr>
        <p:txBody>
          <a:bodyPr/>
          <a:lstStyle/>
          <a:p>
            <a:pPr>
              <a:defRPr>
                <a:latin typeface="Arial"/>
                <a:ea typeface="Arial"/>
                <a:cs typeface="Arial"/>
                <a:sym typeface="Arial"/>
              </a:defRPr>
            </a:pPr>
            <a:r>
              <a:rPr lang="en-US" dirty="0" smtClean="0"/>
              <a:t>We have received the data from the </a:t>
            </a:r>
            <a:r>
              <a:rPr lang="en-US" dirty="0" err="1" smtClean="0"/>
              <a:t>Github</a:t>
            </a:r>
            <a:r>
              <a:rPr lang="en-US" dirty="0" smtClean="0"/>
              <a:t> website. In this file we can see all the team names, venue names, city names, dates of matches, winner of the matches, etc.</a:t>
            </a:r>
          </a:p>
          <a:p>
            <a:pPr>
              <a:defRPr>
                <a:latin typeface="Arial"/>
                <a:ea typeface="Arial"/>
                <a:cs typeface="Arial"/>
                <a:sym typeface="Arial"/>
              </a:defRPr>
            </a:pPr>
            <a:r>
              <a:rPr lang="en-US" dirty="0" smtClean="0"/>
              <a:t>Data is received from genuine source &amp; verified with the official IPL database.</a:t>
            </a:r>
            <a:endParaRPr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venue Streams"/>
          <p:cNvSpPr txBox="1">
            <a:spLocks noGrp="1"/>
          </p:cNvSpPr>
          <p:nvPr>
            <p:ph type="title"/>
          </p:nvPr>
        </p:nvSpPr>
        <p:spPr>
          <a:xfrm>
            <a:off x="495300" y="304801"/>
            <a:ext cx="11988800" cy="1219200"/>
          </a:xfrm>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pPr algn="ctr"/>
            <a:r>
              <a:rPr lang="en-US" dirty="0" smtClean="0"/>
              <a:t>Glance of a Data</a:t>
            </a:r>
            <a:endParaRPr dirty="0"/>
          </a:p>
        </p:txBody>
      </p:sp>
      <p:sp>
        <p:nvSpPr>
          <p:cNvPr id="143" name="Mortgages and Home Equity Loans…"/>
          <p:cNvSpPr txBox="1">
            <a:spLocks noGrp="1"/>
          </p:cNvSpPr>
          <p:nvPr>
            <p:ph type="body" idx="1"/>
          </p:nvPr>
        </p:nvSpPr>
        <p:spPr>
          <a:xfrm>
            <a:off x="508000" y="2324100"/>
            <a:ext cx="11988800" cy="6096000"/>
          </a:xfrm>
          <a:prstGeom prst="rect">
            <a:avLst/>
          </a:prstGeom>
        </p:spPr>
        <p:txBody>
          <a:bodyPr/>
          <a:lstStyle/>
          <a:p>
            <a:pPr marL="0" indent="0">
              <a:buNone/>
              <a:defRPr>
                <a:latin typeface="Arial"/>
                <a:ea typeface="Arial"/>
                <a:cs typeface="Arial"/>
                <a:sym typeface="Arial"/>
              </a:defRPr>
            </a:pPr>
            <a:endParaRPr dirty="0"/>
          </a:p>
        </p:txBody>
      </p:sp>
      <p:graphicFrame>
        <p:nvGraphicFramePr>
          <p:cNvPr id="2" name="Table 1"/>
          <p:cNvGraphicFramePr>
            <a:graphicFrameLocks noGrp="1"/>
          </p:cNvGraphicFramePr>
          <p:nvPr>
            <p:extLst>
              <p:ext uri="{D42A27DB-BD31-4B8C-83A1-F6EECF244321}">
                <p14:modId xmlns:p14="http://schemas.microsoft.com/office/powerpoint/2010/main" val="3947298336"/>
              </p:ext>
            </p:extLst>
          </p:nvPr>
        </p:nvGraphicFramePr>
        <p:xfrm>
          <a:off x="508000" y="1466853"/>
          <a:ext cx="11988800" cy="6953252"/>
        </p:xfrm>
        <a:graphic>
          <a:graphicData uri="http://schemas.openxmlformats.org/drawingml/2006/table">
            <a:tbl>
              <a:tblPr/>
              <a:tblGrid>
                <a:gridCol w="5994400"/>
                <a:gridCol w="5994400"/>
              </a:tblGrid>
              <a:tr h="356577">
                <a:tc>
                  <a:txBody>
                    <a:bodyPr/>
                    <a:lstStyle/>
                    <a:p>
                      <a:pPr algn="r" fontAlgn="ctr"/>
                      <a:r>
                        <a:rPr lang="en-GB" sz="1500" b="1" dirty="0">
                          <a:solidFill>
                            <a:schemeClr val="bg1"/>
                          </a:solidFill>
                          <a:effectLst/>
                        </a:rPr>
                        <a:t>Column Name</a:t>
                      </a:r>
                    </a:p>
                  </a:txBody>
                  <a:tcPr marL="78154" marR="78154" marT="39077" marB="39077" anchor="ctr">
                    <a:lnL>
                      <a:noFill/>
                    </a:lnL>
                    <a:lnR>
                      <a:noFill/>
                    </a:lnR>
                    <a:lnT>
                      <a:noFill/>
                    </a:lnT>
                    <a:lnB>
                      <a:noFill/>
                    </a:lnB>
                    <a:solidFill>
                      <a:srgbClr val="FFFFFF"/>
                    </a:solidFill>
                  </a:tcPr>
                </a:tc>
                <a:tc>
                  <a:txBody>
                    <a:bodyPr/>
                    <a:lstStyle/>
                    <a:p>
                      <a:pPr algn="r" fontAlgn="ctr"/>
                      <a:r>
                        <a:rPr lang="en-GB" sz="1500" b="1" dirty="0">
                          <a:solidFill>
                            <a:schemeClr val="bg1"/>
                          </a:solidFill>
                          <a:effectLst/>
                        </a:rPr>
                        <a:t>Description</a:t>
                      </a:r>
                    </a:p>
                  </a:txBody>
                  <a:tcPr marL="78154" marR="78154" marT="39077" marB="39077" anchor="ctr">
                    <a:lnL>
                      <a:noFill/>
                    </a:lnL>
                    <a:lnR>
                      <a:noFill/>
                    </a:lnR>
                    <a:lnT>
                      <a:noFill/>
                    </a:lnT>
                    <a:lnB>
                      <a:noFill/>
                    </a:lnB>
                    <a:solidFill>
                      <a:srgbClr val="FFFFFF"/>
                    </a:solidFill>
                  </a:tcPr>
                </a:tc>
              </a:tr>
              <a:tr h="356577">
                <a:tc>
                  <a:txBody>
                    <a:bodyPr/>
                    <a:lstStyle/>
                    <a:p>
                      <a:pPr algn="r" fontAlgn="ctr"/>
                      <a:r>
                        <a:rPr lang="en-GB" sz="1500">
                          <a:solidFill>
                            <a:schemeClr val="bg1"/>
                          </a:solidFill>
                          <a:effectLst/>
                        </a:rPr>
                        <a:t>season</a:t>
                      </a:r>
                    </a:p>
                  </a:txBody>
                  <a:tcPr marL="78154" marR="78154" marT="39077" marB="39077" anchor="ctr">
                    <a:lnL>
                      <a:noFill/>
                    </a:lnL>
                    <a:lnR>
                      <a:noFill/>
                    </a:lnR>
                    <a:lnT>
                      <a:noFill/>
                    </a:lnT>
                    <a:lnB>
                      <a:noFill/>
                    </a:lnB>
                    <a:solidFill>
                      <a:srgbClr val="F5F5F5"/>
                    </a:solidFill>
                  </a:tcPr>
                </a:tc>
                <a:tc>
                  <a:txBody>
                    <a:bodyPr/>
                    <a:lstStyle/>
                    <a:p>
                      <a:pPr algn="r" fontAlgn="ctr"/>
                      <a:r>
                        <a:rPr lang="en-GB" sz="1500">
                          <a:solidFill>
                            <a:schemeClr val="bg1"/>
                          </a:solidFill>
                          <a:effectLst/>
                        </a:rPr>
                        <a:t>Year when tournament is held</a:t>
                      </a:r>
                    </a:p>
                  </a:txBody>
                  <a:tcPr marL="78154" marR="78154" marT="39077" marB="39077" anchor="ctr">
                    <a:lnL>
                      <a:noFill/>
                    </a:lnL>
                    <a:lnR>
                      <a:noFill/>
                    </a:lnR>
                    <a:lnT>
                      <a:noFill/>
                    </a:lnT>
                    <a:lnB>
                      <a:noFill/>
                    </a:lnB>
                    <a:solidFill>
                      <a:srgbClr val="F5F5F5"/>
                    </a:solidFill>
                  </a:tcPr>
                </a:tc>
              </a:tr>
              <a:tr h="356577">
                <a:tc>
                  <a:txBody>
                    <a:bodyPr/>
                    <a:lstStyle/>
                    <a:p>
                      <a:pPr algn="r" fontAlgn="ctr"/>
                      <a:r>
                        <a:rPr lang="en-GB" sz="1500">
                          <a:solidFill>
                            <a:schemeClr val="bg1"/>
                          </a:solidFill>
                          <a:effectLst/>
                        </a:rPr>
                        <a:t>city</a:t>
                      </a:r>
                    </a:p>
                  </a:txBody>
                  <a:tcPr marL="78154" marR="78154" marT="39077" marB="39077" anchor="ctr">
                    <a:lnL>
                      <a:noFill/>
                    </a:lnL>
                    <a:lnR>
                      <a:noFill/>
                    </a:lnR>
                    <a:lnT>
                      <a:noFill/>
                    </a:lnT>
                    <a:lnB>
                      <a:noFill/>
                    </a:lnB>
                    <a:solidFill>
                      <a:srgbClr val="FFFFFF"/>
                    </a:solidFill>
                  </a:tcPr>
                </a:tc>
                <a:tc>
                  <a:txBody>
                    <a:bodyPr/>
                    <a:lstStyle/>
                    <a:p>
                      <a:pPr algn="r" fontAlgn="ctr"/>
                      <a:r>
                        <a:rPr lang="en-GB" sz="1500">
                          <a:solidFill>
                            <a:schemeClr val="bg1"/>
                          </a:solidFill>
                          <a:effectLst/>
                        </a:rPr>
                        <a:t>In which city match was played</a:t>
                      </a:r>
                    </a:p>
                  </a:txBody>
                  <a:tcPr marL="78154" marR="78154" marT="39077" marB="39077" anchor="ctr">
                    <a:lnL>
                      <a:noFill/>
                    </a:lnL>
                    <a:lnR>
                      <a:noFill/>
                    </a:lnR>
                    <a:lnT>
                      <a:noFill/>
                    </a:lnT>
                    <a:lnB>
                      <a:noFill/>
                    </a:lnB>
                    <a:solidFill>
                      <a:srgbClr val="FFFFFF"/>
                    </a:solidFill>
                  </a:tcPr>
                </a:tc>
              </a:tr>
              <a:tr h="356577">
                <a:tc>
                  <a:txBody>
                    <a:bodyPr/>
                    <a:lstStyle/>
                    <a:p>
                      <a:pPr algn="r" fontAlgn="ctr"/>
                      <a:r>
                        <a:rPr lang="en-GB" sz="1500">
                          <a:solidFill>
                            <a:schemeClr val="bg1"/>
                          </a:solidFill>
                          <a:effectLst/>
                        </a:rPr>
                        <a:t>Date</a:t>
                      </a:r>
                    </a:p>
                  </a:txBody>
                  <a:tcPr marL="78154" marR="78154" marT="39077" marB="39077" anchor="ctr">
                    <a:lnL>
                      <a:noFill/>
                    </a:lnL>
                    <a:lnR>
                      <a:noFill/>
                    </a:lnR>
                    <a:lnT>
                      <a:noFill/>
                    </a:lnT>
                    <a:lnB>
                      <a:noFill/>
                    </a:lnB>
                    <a:solidFill>
                      <a:srgbClr val="F5F5F5"/>
                    </a:solidFill>
                  </a:tcPr>
                </a:tc>
                <a:tc>
                  <a:txBody>
                    <a:bodyPr/>
                    <a:lstStyle/>
                    <a:p>
                      <a:pPr algn="r" fontAlgn="ctr"/>
                      <a:r>
                        <a:rPr lang="en-GB" sz="1500">
                          <a:solidFill>
                            <a:schemeClr val="bg1"/>
                          </a:solidFill>
                          <a:effectLst/>
                        </a:rPr>
                        <a:t>Match date</a:t>
                      </a:r>
                    </a:p>
                  </a:txBody>
                  <a:tcPr marL="78154" marR="78154" marT="39077" marB="39077" anchor="ctr">
                    <a:lnL>
                      <a:noFill/>
                    </a:lnL>
                    <a:lnR>
                      <a:noFill/>
                    </a:lnR>
                    <a:lnT>
                      <a:noFill/>
                    </a:lnT>
                    <a:lnB>
                      <a:noFill/>
                    </a:lnB>
                    <a:solidFill>
                      <a:srgbClr val="F5F5F5"/>
                    </a:solidFill>
                  </a:tcPr>
                </a:tc>
              </a:tr>
              <a:tr h="356577">
                <a:tc>
                  <a:txBody>
                    <a:bodyPr/>
                    <a:lstStyle/>
                    <a:p>
                      <a:pPr algn="r" fontAlgn="ctr"/>
                      <a:r>
                        <a:rPr lang="en-GB" sz="1500">
                          <a:solidFill>
                            <a:schemeClr val="bg1"/>
                          </a:solidFill>
                          <a:effectLst/>
                        </a:rPr>
                        <a:t>team1</a:t>
                      </a:r>
                    </a:p>
                  </a:txBody>
                  <a:tcPr marL="78154" marR="78154" marT="39077" marB="39077" anchor="ctr">
                    <a:lnL>
                      <a:noFill/>
                    </a:lnL>
                    <a:lnR>
                      <a:noFill/>
                    </a:lnR>
                    <a:lnT>
                      <a:noFill/>
                    </a:lnT>
                    <a:lnB>
                      <a:noFill/>
                    </a:lnB>
                    <a:solidFill>
                      <a:srgbClr val="FFFFFF"/>
                    </a:solidFill>
                  </a:tcPr>
                </a:tc>
                <a:tc>
                  <a:txBody>
                    <a:bodyPr/>
                    <a:lstStyle/>
                    <a:p>
                      <a:pPr algn="r" fontAlgn="ctr"/>
                      <a:r>
                        <a:rPr lang="en-GB" sz="1500">
                          <a:solidFill>
                            <a:schemeClr val="bg1"/>
                          </a:solidFill>
                          <a:effectLst/>
                        </a:rPr>
                        <a:t>First team name</a:t>
                      </a:r>
                    </a:p>
                  </a:txBody>
                  <a:tcPr marL="78154" marR="78154" marT="39077" marB="39077" anchor="ctr">
                    <a:lnL>
                      <a:noFill/>
                    </a:lnL>
                    <a:lnR>
                      <a:noFill/>
                    </a:lnR>
                    <a:lnT>
                      <a:noFill/>
                    </a:lnT>
                    <a:lnB>
                      <a:noFill/>
                    </a:lnB>
                    <a:solidFill>
                      <a:srgbClr val="FFFFFF"/>
                    </a:solidFill>
                  </a:tcPr>
                </a:tc>
              </a:tr>
              <a:tr h="356577">
                <a:tc>
                  <a:txBody>
                    <a:bodyPr/>
                    <a:lstStyle/>
                    <a:p>
                      <a:pPr algn="r" fontAlgn="ctr"/>
                      <a:r>
                        <a:rPr lang="en-GB" sz="1500" dirty="0">
                          <a:solidFill>
                            <a:schemeClr val="bg1"/>
                          </a:solidFill>
                          <a:effectLst/>
                        </a:rPr>
                        <a:t>team2</a:t>
                      </a:r>
                    </a:p>
                  </a:txBody>
                  <a:tcPr marL="78154" marR="78154" marT="39077" marB="39077" anchor="ctr">
                    <a:lnL>
                      <a:noFill/>
                    </a:lnL>
                    <a:lnR>
                      <a:noFill/>
                    </a:lnR>
                    <a:lnT>
                      <a:noFill/>
                    </a:lnT>
                    <a:lnB>
                      <a:noFill/>
                    </a:lnB>
                    <a:solidFill>
                      <a:srgbClr val="F5F5F5"/>
                    </a:solidFill>
                  </a:tcPr>
                </a:tc>
                <a:tc>
                  <a:txBody>
                    <a:bodyPr/>
                    <a:lstStyle/>
                    <a:p>
                      <a:pPr algn="r" fontAlgn="ctr"/>
                      <a:r>
                        <a:rPr lang="en-GB" sz="1500">
                          <a:solidFill>
                            <a:schemeClr val="bg1"/>
                          </a:solidFill>
                          <a:effectLst/>
                        </a:rPr>
                        <a:t>Second team name</a:t>
                      </a:r>
                    </a:p>
                  </a:txBody>
                  <a:tcPr marL="78154" marR="78154" marT="39077" marB="39077" anchor="ctr">
                    <a:lnL>
                      <a:noFill/>
                    </a:lnL>
                    <a:lnR>
                      <a:noFill/>
                    </a:lnR>
                    <a:lnT>
                      <a:noFill/>
                    </a:lnT>
                    <a:lnB>
                      <a:noFill/>
                    </a:lnB>
                    <a:solidFill>
                      <a:srgbClr val="F5F5F5"/>
                    </a:solidFill>
                  </a:tcPr>
                </a:tc>
              </a:tr>
              <a:tr h="356577">
                <a:tc>
                  <a:txBody>
                    <a:bodyPr/>
                    <a:lstStyle/>
                    <a:p>
                      <a:pPr algn="r" fontAlgn="ctr"/>
                      <a:r>
                        <a:rPr lang="en-GB" sz="1500">
                          <a:solidFill>
                            <a:schemeClr val="bg1"/>
                          </a:solidFill>
                          <a:effectLst/>
                        </a:rPr>
                        <a:t>toss_winner</a:t>
                      </a:r>
                    </a:p>
                  </a:txBody>
                  <a:tcPr marL="78154" marR="78154" marT="39077" marB="39077" anchor="ctr">
                    <a:lnL>
                      <a:noFill/>
                    </a:lnL>
                    <a:lnR>
                      <a:noFill/>
                    </a:lnR>
                    <a:lnT>
                      <a:noFill/>
                    </a:lnT>
                    <a:lnB>
                      <a:noFill/>
                    </a:lnB>
                    <a:solidFill>
                      <a:srgbClr val="FFFFFF"/>
                    </a:solidFill>
                  </a:tcPr>
                </a:tc>
                <a:tc>
                  <a:txBody>
                    <a:bodyPr/>
                    <a:lstStyle/>
                    <a:p>
                      <a:pPr algn="r" fontAlgn="ctr"/>
                      <a:r>
                        <a:rPr lang="en-GB" sz="1500">
                          <a:solidFill>
                            <a:schemeClr val="bg1"/>
                          </a:solidFill>
                          <a:effectLst/>
                        </a:rPr>
                        <a:t>Which team won the toss</a:t>
                      </a:r>
                    </a:p>
                  </a:txBody>
                  <a:tcPr marL="78154" marR="78154" marT="39077" marB="39077" anchor="ctr">
                    <a:lnL>
                      <a:noFill/>
                    </a:lnL>
                    <a:lnR>
                      <a:noFill/>
                    </a:lnR>
                    <a:lnT>
                      <a:noFill/>
                    </a:lnT>
                    <a:lnB>
                      <a:noFill/>
                    </a:lnB>
                    <a:solidFill>
                      <a:srgbClr val="FFFFFF"/>
                    </a:solidFill>
                  </a:tcPr>
                </a:tc>
              </a:tr>
              <a:tr h="624010">
                <a:tc>
                  <a:txBody>
                    <a:bodyPr/>
                    <a:lstStyle/>
                    <a:p>
                      <a:pPr algn="r" fontAlgn="ctr"/>
                      <a:r>
                        <a:rPr lang="en-GB" sz="1500">
                          <a:solidFill>
                            <a:schemeClr val="bg1"/>
                          </a:solidFill>
                          <a:effectLst/>
                        </a:rPr>
                        <a:t>toss_decision</a:t>
                      </a:r>
                    </a:p>
                  </a:txBody>
                  <a:tcPr marL="78154" marR="78154" marT="39077" marB="39077" anchor="ctr">
                    <a:lnL>
                      <a:noFill/>
                    </a:lnL>
                    <a:lnR>
                      <a:noFill/>
                    </a:lnR>
                    <a:lnT>
                      <a:noFill/>
                    </a:lnT>
                    <a:lnB>
                      <a:noFill/>
                    </a:lnB>
                    <a:solidFill>
                      <a:srgbClr val="F5F5F5"/>
                    </a:solidFill>
                  </a:tcPr>
                </a:tc>
                <a:tc>
                  <a:txBody>
                    <a:bodyPr/>
                    <a:lstStyle/>
                    <a:p>
                      <a:pPr algn="r" fontAlgn="ctr"/>
                      <a:r>
                        <a:rPr lang="en-GB" sz="1500">
                          <a:solidFill>
                            <a:schemeClr val="bg1"/>
                          </a:solidFill>
                          <a:effectLst/>
                        </a:rPr>
                        <a:t>Number of sibling and/or spouse travelling with passenger</a:t>
                      </a:r>
                    </a:p>
                  </a:txBody>
                  <a:tcPr marL="78154" marR="78154" marT="39077" marB="39077" anchor="ctr">
                    <a:lnL>
                      <a:noFill/>
                    </a:lnL>
                    <a:lnR>
                      <a:noFill/>
                    </a:lnR>
                    <a:lnT>
                      <a:noFill/>
                    </a:lnT>
                    <a:lnB>
                      <a:noFill/>
                    </a:lnB>
                    <a:solidFill>
                      <a:srgbClr val="F5F5F5"/>
                    </a:solidFill>
                  </a:tcPr>
                </a:tc>
              </a:tr>
              <a:tr h="624010">
                <a:tc>
                  <a:txBody>
                    <a:bodyPr/>
                    <a:lstStyle/>
                    <a:p>
                      <a:pPr algn="r" fontAlgn="ctr"/>
                      <a:r>
                        <a:rPr lang="en-GB" sz="1500" dirty="0">
                          <a:solidFill>
                            <a:schemeClr val="bg1"/>
                          </a:solidFill>
                          <a:effectLst/>
                        </a:rPr>
                        <a:t>result</a:t>
                      </a:r>
                    </a:p>
                  </a:txBody>
                  <a:tcPr marL="78154" marR="78154" marT="39077" marB="39077" anchor="ctr">
                    <a:lnL>
                      <a:noFill/>
                    </a:lnL>
                    <a:lnR>
                      <a:noFill/>
                    </a:lnR>
                    <a:lnT>
                      <a:noFill/>
                    </a:lnT>
                    <a:lnB>
                      <a:noFill/>
                    </a:lnB>
                    <a:solidFill>
                      <a:srgbClr val="FFFFFF"/>
                    </a:solidFill>
                  </a:tcPr>
                </a:tc>
                <a:tc>
                  <a:txBody>
                    <a:bodyPr/>
                    <a:lstStyle/>
                    <a:p>
                      <a:pPr algn="r" fontAlgn="ctr"/>
                      <a:r>
                        <a:rPr lang="en-GB" sz="1500">
                          <a:solidFill>
                            <a:schemeClr val="bg1"/>
                          </a:solidFill>
                          <a:effectLst/>
                        </a:rPr>
                        <a:t>Number of parent and/or children travelling with passenger</a:t>
                      </a:r>
                    </a:p>
                  </a:txBody>
                  <a:tcPr marL="78154" marR="78154" marT="39077" marB="39077" anchor="ctr">
                    <a:lnL>
                      <a:noFill/>
                    </a:lnL>
                    <a:lnR>
                      <a:noFill/>
                    </a:lnR>
                    <a:lnT>
                      <a:noFill/>
                    </a:lnT>
                    <a:lnB>
                      <a:noFill/>
                    </a:lnB>
                    <a:solidFill>
                      <a:srgbClr val="FFFFFF"/>
                    </a:solidFill>
                  </a:tcPr>
                </a:tc>
              </a:tr>
              <a:tr h="356577">
                <a:tc>
                  <a:txBody>
                    <a:bodyPr/>
                    <a:lstStyle/>
                    <a:p>
                      <a:pPr algn="r" fontAlgn="ctr"/>
                      <a:r>
                        <a:rPr lang="en-GB" sz="1500">
                          <a:solidFill>
                            <a:schemeClr val="bg1"/>
                          </a:solidFill>
                          <a:effectLst/>
                        </a:rPr>
                        <a:t>dl_applied</a:t>
                      </a:r>
                    </a:p>
                  </a:txBody>
                  <a:tcPr marL="78154" marR="78154" marT="39077" marB="39077" anchor="ctr">
                    <a:lnL>
                      <a:noFill/>
                    </a:lnL>
                    <a:lnR>
                      <a:noFill/>
                    </a:lnR>
                    <a:lnT>
                      <a:noFill/>
                    </a:lnT>
                    <a:lnB>
                      <a:noFill/>
                    </a:lnB>
                    <a:solidFill>
                      <a:srgbClr val="F5F5F5"/>
                    </a:solidFill>
                  </a:tcPr>
                </a:tc>
                <a:tc>
                  <a:txBody>
                    <a:bodyPr/>
                    <a:lstStyle/>
                    <a:p>
                      <a:pPr algn="r" fontAlgn="ctr"/>
                      <a:r>
                        <a:rPr lang="en-GB" sz="1500">
                          <a:solidFill>
                            <a:schemeClr val="bg1"/>
                          </a:solidFill>
                          <a:effectLst/>
                        </a:rPr>
                        <a:t>Duckworth–Lewis method used for results</a:t>
                      </a:r>
                    </a:p>
                  </a:txBody>
                  <a:tcPr marL="78154" marR="78154" marT="39077" marB="39077" anchor="ctr">
                    <a:lnL>
                      <a:noFill/>
                    </a:lnL>
                    <a:lnR>
                      <a:noFill/>
                    </a:lnR>
                    <a:lnT>
                      <a:noFill/>
                    </a:lnT>
                    <a:lnB>
                      <a:noFill/>
                    </a:lnB>
                    <a:solidFill>
                      <a:srgbClr val="F5F5F5"/>
                    </a:solidFill>
                  </a:tcPr>
                </a:tc>
              </a:tr>
              <a:tr h="356577">
                <a:tc>
                  <a:txBody>
                    <a:bodyPr/>
                    <a:lstStyle/>
                    <a:p>
                      <a:pPr algn="r" fontAlgn="ctr"/>
                      <a:r>
                        <a:rPr lang="en-GB" sz="1500">
                          <a:solidFill>
                            <a:schemeClr val="bg1"/>
                          </a:solidFill>
                          <a:effectLst/>
                        </a:rPr>
                        <a:t>winner</a:t>
                      </a:r>
                    </a:p>
                  </a:txBody>
                  <a:tcPr marL="78154" marR="78154" marT="39077" marB="39077" anchor="ctr">
                    <a:lnL>
                      <a:noFill/>
                    </a:lnL>
                    <a:lnR>
                      <a:noFill/>
                    </a:lnR>
                    <a:lnT>
                      <a:noFill/>
                    </a:lnT>
                    <a:lnB>
                      <a:noFill/>
                    </a:lnB>
                    <a:solidFill>
                      <a:srgbClr val="FFFFFF"/>
                    </a:solidFill>
                  </a:tcPr>
                </a:tc>
                <a:tc>
                  <a:txBody>
                    <a:bodyPr/>
                    <a:lstStyle/>
                    <a:p>
                      <a:pPr algn="r" fontAlgn="ctr"/>
                      <a:r>
                        <a:rPr lang="en-GB" sz="1500">
                          <a:solidFill>
                            <a:schemeClr val="bg1"/>
                          </a:solidFill>
                          <a:effectLst/>
                        </a:rPr>
                        <a:t>Which team won the match</a:t>
                      </a:r>
                    </a:p>
                  </a:txBody>
                  <a:tcPr marL="78154" marR="78154" marT="39077" marB="39077" anchor="ctr">
                    <a:lnL>
                      <a:noFill/>
                    </a:lnL>
                    <a:lnR>
                      <a:noFill/>
                    </a:lnR>
                    <a:lnT>
                      <a:noFill/>
                    </a:lnT>
                    <a:lnB>
                      <a:noFill/>
                    </a:lnB>
                    <a:solidFill>
                      <a:srgbClr val="FFFFFF"/>
                    </a:solidFill>
                  </a:tcPr>
                </a:tc>
              </a:tr>
              <a:tr h="356577">
                <a:tc>
                  <a:txBody>
                    <a:bodyPr/>
                    <a:lstStyle/>
                    <a:p>
                      <a:pPr algn="r" fontAlgn="ctr"/>
                      <a:r>
                        <a:rPr lang="en-GB" sz="1500">
                          <a:solidFill>
                            <a:schemeClr val="bg1"/>
                          </a:solidFill>
                          <a:effectLst/>
                        </a:rPr>
                        <a:t>win_by_runs</a:t>
                      </a:r>
                    </a:p>
                  </a:txBody>
                  <a:tcPr marL="78154" marR="78154" marT="39077" marB="39077" anchor="ctr">
                    <a:lnL>
                      <a:noFill/>
                    </a:lnL>
                    <a:lnR>
                      <a:noFill/>
                    </a:lnR>
                    <a:lnT>
                      <a:noFill/>
                    </a:lnT>
                    <a:lnB>
                      <a:noFill/>
                    </a:lnB>
                    <a:solidFill>
                      <a:srgbClr val="F5F5F5"/>
                    </a:solidFill>
                  </a:tcPr>
                </a:tc>
                <a:tc>
                  <a:txBody>
                    <a:bodyPr/>
                    <a:lstStyle/>
                    <a:p>
                      <a:pPr algn="r" fontAlgn="ctr"/>
                      <a:r>
                        <a:rPr lang="en-GB" sz="1500">
                          <a:solidFill>
                            <a:schemeClr val="bg1"/>
                          </a:solidFill>
                          <a:effectLst/>
                        </a:rPr>
                        <a:t>which team defended the total</a:t>
                      </a:r>
                    </a:p>
                  </a:txBody>
                  <a:tcPr marL="78154" marR="78154" marT="39077" marB="39077" anchor="ctr">
                    <a:lnL>
                      <a:noFill/>
                    </a:lnL>
                    <a:lnR>
                      <a:noFill/>
                    </a:lnR>
                    <a:lnT>
                      <a:noFill/>
                    </a:lnT>
                    <a:lnB>
                      <a:noFill/>
                    </a:lnB>
                    <a:solidFill>
                      <a:srgbClr val="F5F5F5"/>
                    </a:solidFill>
                  </a:tcPr>
                </a:tc>
              </a:tr>
              <a:tr h="356577">
                <a:tc>
                  <a:txBody>
                    <a:bodyPr/>
                    <a:lstStyle/>
                    <a:p>
                      <a:pPr algn="r" fontAlgn="ctr"/>
                      <a:r>
                        <a:rPr lang="en-GB" sz="1500">
                          <a:solidFill>
                            <a:schemeClr val="bg1"/>
                          </a:solidFill>
                          <a:effectLst/>
                        </a:rPr>
                        <a:t>win_by_wickets</a:t>
                      </a:r>
                    </a:p>
                  </a:txBody>
                  <a:tcPr marL="78154" marR="78154" marT="39077" marB="39077" anchor="ctr">
                    <a:lnL>
                      <a:noFill/>
                    </a:lnL>
                    <a:lnR>
                      <a:noFill/>
                    </a:lnR>
                    <a:lnT>
                      <a:noFill/>
                    </a:lnT>
                    <a:lnB>
                      <a:noFill/>
                    </a:lnB>
                    <a:solidFill>
                      <a:srgbClr val="FFFFFF"/>
                    </a:solidFill>
                  </a:tcPr>
                </a:tc>
                <a:tc>
                  <a:txBody>
                    <a:bodyPr/>
                    <a:lstStyle/>
                    <a:p>
                      <a:pPr algn="r" fontAlgn="ctr"/>
                      <a:r>
                        <a:rPr lang="en-GB" sz="1500">
                          <a:solidFill>
                            <a:schemeClr val="bg1"/>
                          </a:solidFill>
                          <a:effectLst/>
                        </a:rPr>
                        <a:t>Which team chase the traget</a:t>
                      </a:r>
                    </a:p>
                  </a:txBody>
                  <a:tcPr marL="78154" marR="78154" marT="39077" marB="39077" anchor="ctr">
                    <a:lnL>
                      <a:noFill/>
                    </a:lnL>
                    <a:lnR>
                      <a:noFill/>
                    </a:lnR>
                    <a:lnT>
                      <a:noFill/>
                    </a:lnT>
                    <a:lnB>
                      <a:noFill/>
                    </a:lnB>
                    <a:solidFill>
                      <a:srgbClr val="FFFFFF"/>
                    </a:solidFill>
                  </a:tcPr>
                </a:tc>
              </a:tr>
              <a:tr h="356577">
                <a:tc>
                  <a:txBody>
                    <a:bodyPr/>
                    <a:lstStyle/>
                    <a:p>
                      <a:pPr algn="r" fontAlgn="ctr"/>
                      <a:r>
                        <a:rPr lang="en-GB" sz="1500">
                          <a:solidFill>
                            <a:schemeClr val="bg1"/>
                          </a:solidFill>
                          <a:effectLst/>
                        </a:rPr>
                        <a:t>player_of_match</a:t>
                      </a:r>
                    </a:p>
                  </a:txBody>
                  <a:tcPr marL="78154" marR="78154" marT="39077" marB="39077" anchor="ctr">
                    <a:lnL>
                      <a:noFill/>
                    </a:lnL>
                    <a:lnR>
                      <a:noFill/>
                    </a:lnR>
                    <a:lnT>
                      <a:noFill/>
                    </a:lnT>
                    <a:lnB>
                      <a:noFill/>
                    </a:lnB>
                    <a:solidFill>
                      <a:srgbClr val="F5F5F5"/>
                    </a:solidFill>
                  </a:tcPr>
                </a:tc>
                <a:tc>
                  <a:txBody>
                    <a:bodyPr/>
                    <a:lstStyle/>
                    <a:p>
                      <a:pPr algn="r" fontAlgn="ctr"/>
                      <a:r>
                        <a:rPr lang="en-GB" sz="1500">
                          <a:solidFill>
                            <a:schemeClr val="bg1"/>
                          </a:solidFill>
                          <a:effectLst/>
                        </a:rPr>
                        <a:t>Which player played the best to contribute more to win</a:t>
                      </a:r>
                    </a:p>
                  </a:txBody>
                  <a:tcPr marL="78154" marR="78154" marT="39077" marB="39077" anchor="ctr">
                    <a:lnL>
                      <a:noFill/>
                    </a:lnL>
                    <a:lnR>
                      <a:noFill/>
                    </a:lnR>
                    <a:lnT>
                      <a:noFill/>
                    </a:lnT>
                    <a:lnB>
                      <a:noFill/>
                    </a:lnB>
                    <a:solidFill>
                      <a:srgbClr val="F5F5F5"/>
                    </a:solidFill>
                  </a:tcPr>
                </a:tc>
              </a:tr>
              <a:tr h="356577">
                <a:tc>
                  <a:txBody>
                    <a:bodyPr/>
                    <a:lstStyle/>
                    <a:p>
                      <a:pPr algn="r" fontAlgn="ctr"/>
                      <a:r>
                        <a:rPr lang="en-GB" sz="1500">
                          <a:solidFill>
                            <a:schemeClr val="bg1"/>
                          </a:solidFill>
                          <a:effectLst/>
                        </a:rPr>
                        <a:t>venue</a:t>
                      </a:r>
                    </a:p>
                  </a:txBody>
                  <a:tcPr marL="78154" marR="78154" marT="39077" marB="39077" anchor="ctr">
                    <a:lnL>
                      <a:noFill/>
                    </a:lnL>
                    <a:lnR>
                      <a:noFill/>
                    </a:lnR>
                    <a:lnT>
                      <a:noFill/>
                    </a:lnT>
                    <a:lnB>
                      <a:noFill/>
                    </a:lnB>
                    <a:solidFill>
                      <a:srgbClr val="FFFFFF"/>
                    </a:solidFill>
                  </a:tcPr>
                </a:tc>
                <a:tc>
                  <a:txBody>
                    <a:bodyPr/>
                    <a:lstStyle/>
                    <a:p>
                      <a:pPr algn="r" fontAlgn="ctr"/>
                      <a:r>
                        <a:rPr lang="en-GB" sz="1500">
                          <a:solidFill>
                            <a:schemeClr val="bg1"/>
                          </a:solidFill>
                          <a:effectLst/>
                        </a:rPr>
                        <a:t>On which ground match was played</a:t>
                      </a:r>
                    </a:p>
                  </a:txBody>
                  <a:tcPr marL="78154" marR="78154" marT="39077" marB="39077" anchor="ctr">
                    <a:lnL>
                      <a:noFill/>
                    </a:lnL>
                    <a:lnR>
                      <a:noFill/>
                    </a:lnR>
                    <a:lnT>
                      <a:noFill/>
                    </a:lnT>
                    <a:lnB>
                      <a:noFill/>
                    </a:lnB>
                    <a:solidFill>
                      <a:srgbClr val="FFFFFF"/>
                    </a:solidFill>
                  </a:tcPr>
                </a:tc>
              </a:tr>
              <a:tr h="356577">
                <a:tc>
                  <a:txBody>
                    <a:bodyPr/>
                    <a:lstStyle/>
                    <a:p>
                      <a:pPr algn="r" fontAlgn="ctr"/>
                      <a:r>
                        <a:rPr lang="en-GB" sz="1500">
                          <a:solidFill>
                            <a:schemeClr val="bg1"/>
                          </a:solidFill>
                          <a:effectLst/>
                        </a:rPr>
                        <a:t>umpire1</a:t>
                      </a:r>
                    </a:p>
                  </a:txBody>
                  <a:tcPr marL="78154" marR="78154" marT="39077" marB="39077" anchor="ctr">
                    <a:lnL>
                      <a:noFill/>
                    </a:lnL>
                    <a:lnR>
                      <a:noFill/>
                    </a:lnR>
                    <a:lnT>
                      <a:noFill/>
                    </a:lnT>
                    <a:lnB>
                      <a:noFill/>
                    </a:lnB>
                    <a:solidFill>
                      <a:srgbClr val="F5F5F5"/>
                    </a:solidFill>
                  </a:tcPr>
                </a:tc>
                <a:tc>
                  <a:txBody>
                    <a:bodyPr/>
                    <a:lstStyle/>
                    <a:p>
                      <a:pPr algn="r" fontAlgn="ctr"/>
                      <a:r>
                        <a:rPr lang="en-GB" sz="1500">
                          <a:solidFill>
                            <a:schemeClr val="bg1"/>
                          </a:solidFill>
                          <a:effectLst/>
                        </a:rPr>
                        <a:t>First standing Umpire name</a:t>
                      </a:r>
                    </a:p>
                  </a:txBody>
                  <a:tcPr marL="78154" marR="78154" marT="39077" marB="39077" anchor="ctr">
                    <a:lnL>
                      <a:noFill/>
                    </a:lnL>
                    <a:lnR>
                      <a:noFill/>
                    </a:lnR>
                    <a:lnT>
                      <a:noFill/>
                    </a:lnT>
                    <a:lnB>
                      <a:noFill/>
                    </a:lnB>
                    <a:solidFill>
                      <a:srgbClr val="F5F5F5"/>
                    </a:solidFill>
                  </a:tcPr>
                </a:tc>
              </a:tr>
              <a:tr h="356577">
                <a:tc>
                  <a:txBody>
                    <a:bodyPr/>
                    <a:lstStyle/>
                    <a:p>
                      <a:pPr algn="r" fontAlgn="ctr"/>
                      <a:r>
                        <a:rPr lang="en-GB" sz="1500">
                          <a:solidFill>
                            <a:schemeClr val="bg1"/>
                          </a:solidFill>
                          <a:effectLst/>
                        </a:rPr>
                        <a:t>umpire2</a:t>
                      </a:r>
                    </a:p>
                  </a:txBody>
                  <a:tcPr marL="78154" marR="78154" marT="39077" marB="39077" anchor="ctr">
                    <a:lnL>
                      <a:noFill/>
                    </a:lnL>
                    <a:lnR>
                      <a:noFill/>
                    </a:lnR>
                    <a:lnT>
                      <a:noFill/>
                    </a:lnT>
                    <a:lnB>
                      <a:noFill/>
                    </a:lnB>
                    <a:solidFill>
                      <a:srgbClr val="FFFFFF"/>
                    </a:solidFill>
                  </a:tcPr>
                </a:tc>
                <a:tc>
                  <a:txBody>
                    <a:bodyPr/>
                    <a:lstStyle/>
                    <a:p>
                      <a:pPr algn="r" fontAlgn="ctr"/>
                      <a:r>
                        <a:rPr lang="en-GB" sz="1500">
                          <a:solidFill>
                            <a:schemeClr val="bg1"/>
                          </a:solidFill>
                          <a:effectLst/>
                        </a:rPr>
                        <a:t>Second standing Umpire name</a:t>
                      </a:r>
                    </a:p>
                  </a:txBody>
                  <a:tcPr marL="78154" marR="78154" marT="39077" marB="39077" anchor="ctr">
                    <a:lnL>
                      <a:noFill/>
                    </a:lnL>
                    <a:lnR>
                      <a:noFill/>
                    </a:lnR>
                    <a:lnT>
                      <a:noFill/>
                    </a:lnT>
                    <a:lnB>
                      <a:noFill/>
                    </a:lnB>
                    <a:solidFill>
                      <a:srgbClr val="FFFFFF"/>
                    </a:solidFill>
                  </a:tcPr>
                </a:tc>
              </a:tr>
              <a:tr h="356577">
                <a:tc>
                  <a:txBody>
                    <a:bodyPr/>
                    <a:lstStyle/>
                    <a:p>
                      <a:pPr algn="r" fontAlgn="ctr"/>
                      <a:r>
                        <a:rPr lang="en-GB" sz="1500">
                          <a:solidFill>
                            <a:schemeClr val="bg1"/>
                          </a:solidFill>
                          <a:effectLst/>
                        </a:rPr>
                        <a:t>umpire3</a:t>
                      </a:r>
                    </a:p>
                  </a:txBody>
                  <a:tcPr marL="78154" marR="78154" marT="39077" marB="39077" anchor="ctr">
                    <a:lnL>
                      <a:noFill/>
                    </a:lnL>
                    <a:lnR>
                      <a:noFill/>
                    </a:lnR>
                    <a:lnT>
                      <a:noFill/>
                    </a:lnT>
                    <a:lnB>
                      <a:noFill/>
                    </a:lnB>
                    <a:solidFill>
                      <a:srgbClr val="F5F5F5"/>
                    </a:solidFill>
                  </a:tcPr>
                </a:tc>
                <a:tc>
                  <a:txBody>
                    <a:bodyPr/>
                    <a:lstStyle/>
                    <a:p>
                      <a:pPr algn="r" fontAlgn="ctr"/>
                      <a:r>
                        <a:rPr lang="en-GB" sz="1500" dirty="0">
                          <a:solidFill>
                            <a:schemeClr val="bg1"/>
                          </a:solidFill>
                          <a:effectLst/>
                        </a:rPr>
                        <a:t>Third Umpire name</a:t>
                      </a:r>
                    </a:p>
                  </a:txBody>
                  <a:tcPr marL="78154" marR="78154" marT="39077" marB="39077" anchor="ctr">
                    <a:lnL>
                      <a:noFill/>
                    </a:lnL>
                    <a:lnR>
                      <a:noFill/>
                    </a:lnR>
                    <a:lnT>
                      <a:noFill/>
                    </a:lnT>
                    <a:lnB>
                      <a:noFill/>
                    </a:lnB>
                    <a:solidFill>
                      <a:srgbClr val="F5F5F5"/>
                    </a:solidFill>
                  </a:tcPr>
                </a:tc>
              </a:tr>
            </a:tbl>
          </a:graphicData>
        </a:graphic>
      </p:graphicFrame>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Unique Value Proposition"/>
          <p:cNvSpPr txBox="1">
            <a:spLocks noGrp="1"/>
          </p:cNvSpPr>
          <p:nvPr>
            <p:ph type="title"/>
          </p:nvPr>
        </p:nvSpPr>
        <p:spPr>
          <a:xfrm>
            <a:off x="25400" y="0"/>
            <a:ext cx="12979400" cy="1143000"/>
          </a:xfrm>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pPr algn="ctr"/>
            <a:r>
              <a:rPr lang="en-US" dirty="0" smtClean="0"/>
              <a:t>Problem Statement</a:t>
            </a:r>
            <a:endParaRPr dirty="0"/>
          </a:p>
        </p:txBody>
      </p:sp>
      <p:sp>
        <p:nvSpPr>
          <p:cNvPr id="146" name="On average, Millennials and Gen. X are not able to afford buying homes in the Bay Area, but need to buy cars to get around.…"/>
          <p:cNvSpPr txBox="1">
            <a:spLocks noGrp="1"/>
          </p:cNvSpPr>
          <p:nvPr>
            <p:ph type="body" sz="quarter" idx="1"/>
          </p:nvPr>
        </p:nvSpPr>
        <p:spPr>
          <a:xfrm>
            <a:off x="482600" y="1524000"/>
            <a:ext cx="12039600" cy="8229600"/>
          </a:xfrm>
          <a:prstGeom prst="rect">
            <a:avLst/>
          </a:prstGeom>
        </p:spPr>
        <p:txBody>
          <a:bodyPr>
            <a:normAutofit fontScale="92500" lnSpcReduction="10000"/>
          </a:bodyPr>
          <a:lstStyle/>
          <a:p>
            <a:r>
              <a:rPr lang="en-GB" dirty="0">
                <a:solidFill>
                  <a:schemeClr val="tx1"/>
                </a:solidFill>
              </a:rPr>
              <a:t>Using his dataset we are going to </a:t>
            </a:r>
            <a:r>
              <a:rPr lang="en-GB" dirty="0" err="1" smtClean="0">
                <a:solidFill>
                  <a:schemeClr val="tx1"/>
                </a:solidFill>
              </a:rPr>
              <a:t>analayis</a:t>
            </a:r>
            <a:r>
              <a:rPr lang="en-GB" dirty="0" smtClean="0">
                <a:solidFill>
                  <a:schemeClr val="tx1"/>
                </a:solidFill>
              </a:rPr>
              <a:t> following </a:t>
            </a:r>
            <a:r>
              <a:rPr lang="en-GB" dirty="0">
                <a:solidFill>
                  <a:schemeClr val="tx1"/>
                </a:solidFill>
              </a:rPr>
              <a:t>things:-</a:t>
            </a:r>
          </a:p>
          <a:p>
            <a:pPr marL="342900" indent="-342900">
              <a:buFont typeface="Arial" panose="020B0604020202020204" pitchFamily="34" charset="0"/>
              <a:buChar char="•"/>
            </a:pPr>
            <a:r>
              <a:rPr lang="en-GB" dirty="0">
                <a:solidFill>
                  <a:schemeClr val="tx1"/>
                </a:solidFill>
              </a:rPr>
              <a:t>How many seasons we’ve got in the dataset?</a:t>
            </a:r>
          </a:p>
          <a:p>
            <a:pPr marL="342900" indent="-342900">
              <a:buFont typeface="Arial" panose="020B0604020202020204" pitchFamily="34" charset="0"/>
              <a:buChar char="•"/>
            </a:pPr>
            <a:r>
              <a:rPr lang="en-GB" dirty="0">
                <a:solidFill>
                  <a:schemeClr val="tx1"/>
                </a:solidFill>
              </a:rPr>
              <a:t>Which Team had won by maximum runs?</a:t>
            </a:r>
          </a:p>
          <a:p>
            <a:pPr marL="342900" indent="-342900">
              <a:buFont typeface="Arial" panose="020B0604020202020204" pitchFamily="34" charset="0"/>
              <a:buChar char="•"/>
            </a:pPr>
            <a:r>
              <a:rPr lang="en-GB" dirty="0">
                <a:solidFill>
                  <a:schemeClr val="tx1"/>
                </a:solidFill>
              </a:rPr>
              <a:t>Which Team had won by maximum wicket?</a:t>
            </a:r>
          </a:p>
          <a:p>
            <a:pPr marL="342900" indent="-342900">
              <a:buFont typeface="Arial" panose="020B0604020202020204" pitchFamily="34" charset="0"/>
              <a:buChar char="•"/>
            </a:pPr>
            <a:r>
              <a:rPr lang="en-GB" dirty="0">
                <a:solidFill>
                  <a:schemeClr val="tx1"/>
                </a:solidFill>
              </a:rPr>
              <a:t>Which Season had most number of matches?</a:t>
            </a:r>
          </a:p>
          <a:p>
            <a:pPr marL="342900" indent="-342900">
              <a:buFont typeface="Arial" panose="020B0604020202020204" pitchFamily="34" charset="0"/>
              <a:buChar char="•"/>
            </a:pPr>
            <a:r>
              <a:rPr lang="en-GB" dirty="0">
                <a:solidFill>
                  <a:schemeClr val="tx1"/>
                </a:solidFill>
              </a:rPr>
              <a:t>Which IPL Team is more successful?</a:t>
            </a:r>
          </a:p>
          <a:p>
            <a:pPr marL="342900" indent="-342900">
              <a:buFont typeface="Arial" panose="020B0604020202020204" pitchFamily="34" charset="0"/>
              <a:buChar char="•"/>
            </a:pPr>
            <a:r>
              <a:rPr lang="en-GB" dirty="0">
                <a:solidFill>
                  <a:schemeClr val="tx1"/>
                </a:solidFill>
              </a:rPr>
              <a:t>Which player has won maximum player of the match award?</a:t>
            </a:r>
          </a:p>
          <a:p>
            <a:pPr marL="342900" indent="-342900">
              <a:buFont typeface="Arial" panose="020B0604020202020204" pitchFamily="34" charset="0"/>
              <a:buChar char="•"/>
            </a:pPr>
            <a:r>
              <a:rPr lang="en-GB" dirty="0">
                <a:solidFill>
                  <a:schemeClr val="tx1"/>
                </a:solidFill>
              </a:rPr>
              <a:t>Has Toss-winning helped in winning matches?</a:t>
            </a:r>
          </a:p>
          <a:p>
            <a:pPr marL="342900" indent="-342900">
              <a:buFont typeface="Arial" panose="020B0604020202020204" pitchFamily="34" charset="0"/>
              <a:buChar char="•"/>
            </a:pPr>
            <a:r>
              <a:rPr lang="en-GB" dirty="0">
                <a:solidFill>
                  <a:schemeClr val="tx1"/>
                </a:solidFill>
              </a:rPr>
              <a:t>IPL matches played in which stadiums?</a:t>
            </a:r>
          </a:p>
          <a:p>
            <a:pPr marL="342900" indent="-342900">
              <a:buFont typeface="Arial" panose="020B0604020202020204" pitchFamily="34" charset="0"/>
              <a:buChar char="•"/>
            </a:pPr>
            <a:r>
              <a:rPr lang="en-GB" dirty="0">
                <a:solidFill>
                  <a:schemeClr val="tx1"/>
                </a:solidFill>
              </a:rPr>
              <a:t>Which Team is best in defending the total?</a:t>
            </a:r>
          </a:p>
          <a:p>
            <a:pPr marL="342900" indent="-342900">
              <a:buFont typeface="Arial" panose="020B0604020202020204" pitchFamily="34" charset="0"/>
              <a:buChar char="•"/>
            </a:pPr>
            <a:r>
              <a:rPr lang="en-GB" dirty="0">
                <a:solidFill>
                  <a:schemeClr val="tx1"/>
                </a:solidFill>
              </a:rPr>
              <a:t>Which Team is best in chasing the target?</a:t>
            </a:r>
          </a:p>
          <a:p>
            <a:pPr marL="342900" indent="-342900">
              <a:buFont typeface="Arial" panose="020B0604020202020204" pitchFamily="34" charset="0"/>
              <a:buChar char="•"/>
            </a:pPr>
            <a:r>
              <a:rPr lang="en-GB" dirty="0">
                <a:solidFill>
                  <a:schemeClr val="tx1"/>
                </a:solidFill>
              </a:rPr>
              <a:t>Which the best venue to defend the total?</a:t>
            </a:r>
          </a:p>
          <a:p>
            <a:pPr marL="342900" indent="-342900">
              <a:buFont typeface="Arial" panose="020B0604020202020204" pitchFamily="34" charset="0"/>
              <a:buChar char="•"/>
            </a:pPr>
            <a:r>
              <a:rPr lang="en-GB" dirty="0">
                <a:solidFill>
                  <a:schemeClr val="tx1"/>
                </a:solidFill>
              </a:rPr>
              <a:t>Which the best venue to chase the target?</a:t>
            </a:r>
          </a:p>
          <a:p>
            <a:pPr marL="342900" indent="-342900">
              <a:buFont typeface="Arial" panose="020B0604020202020204" pitchFamily="34" charset="0"/>
              <a:buChar char="•"/>
            </a:pPr>
            <a:r>
              <a:rPr lang="en-GB" dirty="0">
                <a:solidFill>
                  <a:schemeClr val="tx1"/>
                </a:solidFill>
              </a:rPr>
              <a:t>Venue wise result!</a:t>
            </a:r>
          </a:p>
          <a:p>
            <a:pPr marL="342900" indent="-342900">
              <a:buFont typeface="Arial" panose="020B0604020202020204" pitchFamily="34" charset="0"/>
              <a:buChar char="•"/>
            </a:pPr>
            <a:r>
              <a:rPr lang="en-GB" dirty="0">
                <a:solidFill>
                  <a:schemeClr val="tx1"/>
                </a:solidFill>
              </a:rPr>
              <a:t>Which player received the maximum number of Player of Match award while defending the total?</a:t>
            </a:r>
          </a:p>
          <a:p>
            <a:pPr marL="342900" indent="-342900">
              <a:buFont typeface="Arial" panose="020B0604020202020204" pitchFamily="34" charset="0"/>
              <a:buChar char="•"/>
            </a:pPr>
            <a:r>
              <a:rPr lang="en-GB" dirty="0">
                <a:solidFill>
                  <a:schemeClr val="tx1"/>
                </a:solidFill>
              </a:rPr>
              <a:t>Which player received the maximum number of Player of Match award while chasing the target?</a:t>
            </a:r>
          </a:p>
          <a:p>
            <a:pPr marL="342900" indent="-342900">
              <a:buFont typeface="Arial" panose="020B0604020202020204" pitchFamily="34" charset="0"/>
              <a:buChar char="•"/>
            </a:pPr>
            <a:r>
              <a:rPr lang="en-GB" dirty="0">
                <a:solidFill>
                  <a:schemeClr val="tx1"/>
                </a:solidFill>
              </a:rPr>
              <a:t>Player of The Match wise results!</a:t>
            </a:r>
          </a:p>
          <a:p>
            <a:pPr marL="342900" indent="-342900">
              <a:buFont typeface="Arial" panose="020B0604020202020204" pitchFamily="34" charset="0"/>
              <a:buChar char="•"/>
            </a:pPr>
            <a:r>
              <a:rPr lang="en-GB" dirty="0">
                <a:solidFill>
                  <a:schemeClr val="tx1"/>
                </a:solidFill>
              </a:rPr>
              <a:t>Venue &amp; Player of The Match wise results!</a:t>
            </a:r>
          </a:p>
          <a:p>
            <a:pPr marL="0" indent="0" defTabSz="479044">
              <a:spcBef>
                <a:spcPts val="1900"/>
              </a:spcBef>
              <a:buNone/>
              <a:defRPr sz="2952"/>
            </a:pPr>
            <a:endParaRPr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keting Objective"/>
          <p:cNvSpPr txBox="1">
            <a:spLocks/>
          </p:cNvSpPr>
          <p:nvPr/>
        </p:nvSpPr>
        <p:spPr>
          <a:xfrm>
            <a:off x="660400" y="304800"/>
            <a:ext cx="11988800" cy="1219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67500" lnSpcReduction="20000"/>
          </a:bodyPr>
          <a:lst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chemeClr val="accent6">
                    <a:hueOff val="36663"/>
                    <a:satOff val="1899"/>
                    <a:lumOff val="-23748"/>
                  </a:schemeClr>
                </a:solidFill>
                <a:uFillTx/>
                <a:latin typeface="Arial"/>
                <a:ea typeface="Arial"/>
                <a:cs typeface="Arial"/>
                <a:sym typeface="Arial"/>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a:lstStyle>
          <a:p>
            <a:r>
              <a:rPr lang="en-GB" b="1" dirty="0"/>
              <a:t>Which Team had won by maximum runs?</a:t>
            </a:r>
          </a:p>
        </p:txBody>
      </p:sp>
      <p:sp>
        <p:nvSpPr>
          <p:cNvPr id="3" name="Rectangle 2"/>
          <p:cNvSpPr/>
          <p:nvPr/>
        </p:nvSpPr>
        <p:spPr>
          <a:xfrm>
            <a:off x="406400" y="1676400"/>
            <a:ext cx="11988800" cy="1200329"/>
          </a:xfrm>
          <a:prstGeom prst="rect">
            <a:avLst/>
          </a:prstGeom>
        </p:spPr>
        <p:txBody>
          <a:bodyPr wrap="square">
            <a:spAutoFit/>
          </a:bodyPr>
          <a:lstStyle/>
          <a:p>
            <a:r>
              <a:rPr lang="en-GB" dirty="0">
                <a:solidFill>
                  <a:srgbClr val="000000"/>
                </a:solidFill>
                <a:latin typeface="Helvetica Neue"/>
              </a:rPr>
              <a:t>As of now all the match played in entire history of IPL, we have got a match which is played in 2017 season between </a:t>
            </a:r>
            <a:r>
              <a:rPr lang="en-GB" b="1" dirty="0">
                <a:solidFill>
                  <a:srgbClr val="000000"/>
                </a:solidFill>
                <a:latin typeface="Helvetica Neue"/>
              </a:rPr>
              <a:t>Mumbai Indians &amp; Delhi </a:t>
            </a:r>
            <a:r>
              <a:rPr lang="en-GB" b="1" dirty="0" smtClean="0">
                <a:solidFill>
                  <a:srgbClr val="000000"/>
                </a:solidFill>
                <a:latin typeface="Helvetica Neue"/>
              </a:rPr>
              <a:t>Daredevils </a:t>
            </a:r>
            <a:r>
              <a:rPr lang="en-GB" dirty="0" smtClean="0">
                <a:solidFill>
                  <a:srgbClr val="000000"/>
                </a:solidFill>
                <a:latin typeface="Helvetica Neue"/>
              </a:rPr>
              <a:t>where</a:t>
            </a:r>
            <a:r>
              <a:rPr lang="en-GB" dirty="0">
                <a:solidFill>
                  <a:srgbClr val="000000"/>
                </a:solidFill>
                <a:latin typeface="Helvetica Neue"/>
              </a:rPr>
              <a:t> </a:t>
            </a:r>
            <a:r>
              <a:rPr lang="en-GB" b="1" dirty="0">
                <a:solidFill>
                  <a:srgbClr val="000000"/>
                </a:solidFill>
                <a:latin typeface="Helvetica Neue"/>
              </a:rPr>
              <a:t>Mumbai Indians defended the score &amp; won the match by margin of 146 runs</a:t>
            </a:r>
            <a:endParaRPr lang="en-GB" dirty="0"/>
          </a:p>
        </p:txBody>
      </p:sp>
      <p:pic>
        <p:nvPicPr>
          <p:cNvPr id="7" name="Picture 6"/>
          <p:cNvPicPr>
            <a:picLocks noChangeAspect="1"/>
          </p:cNvPicPr>
          <p:nvPr/>
        </p:nvPicPr>
        <p:blipFill>
          <a:blip r:embed="rId2"/>
          <a:stretch>
            <a:fillRect/>
          </a:stretch>
        </p:blipFill>
        <p:spPr>
          <a:xfrm>
            <a:off x="939800" y="3276600"/>
            <a:ext cx="4912010" cy="48767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950" y="3276600"/>
            <a:ext cx="6934200" cy="3962400"/>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876300" y="0"/>
            <a:ext cx="11607800"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b="1" dirty="0"/>
              <a:t>Which Team had won by maximum wicket?</a:t>
            </a:r>
          </a:p>
        </p:txBody>
      </p:sp>
      <p:sp>
        <p:nvSpPr>
          <p:cNvPr id="2" name="TextBox 1"/>
          <p:cNvSpPr txBox="1"/>
          <p:nvPr/>
        </p:nvSpPr>
        <p:spPr>
          <a:xfrm>
            <a:off x="850900" y="2297668"/>
            <a:ext cx="1163320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dirty="0"/>
              <a:t>As of now all the match played in entire history of IPL, we have got a match which </a:t>
            </a:r>
            <a:r>
              <a:rPr lang="en-GB" dirty="0" smtClean="0"/>
              <a:t>is played </a:t>
            </a:r>
            <a:r>
              <a:rPr lang="en-GB" dirty="0"/>
              <a:t>in 2017 season between </a:t>
            </a:r>
            <a:r>
              <a:rPr lang="en-GB" b="1" dirty="0"/>
              <a:t>Gujrat Lions &amp; Kolkata Knight </a:t>
            </a:r>
            <a:r>
              <a:rPr lang="en-GB" b="1" dirty="0" smtClean="0"/>
              <a:t>Riders </a:t>
            </a:r>
            <a:r>
              <a:rPr lang="en-GB" dirty="0" smtClean="0"/>
              <a:t>where</a:t>
            </a:r>
            <a:r>
              <a:rPr lang="en-GB" dirty="0"/>
              <a:t> </a:t>
            </a:r>
            <a:r>
              <a:rPr lang="en-GB" b="1" dirty="0"/>
              <a:t>Kolkata Night Riders chased the score without </a:t>
            </a:r>
            <a:r>
              <a:rPr lang="en-GB" b="1" dirty="0" smtClean="0"/>
              <a:t>losing </a:t>
            </a:r>
            <a:r>
              <a:rPr lang="en-GB" b="1" dirty="0"/>
              <a:t>a wicket</a:t>
            </a:r>
            <a:endParaRPr kumimoji="0" lang="en-GB" sz="2400" b="0" i="0" u="none" strike="noStrike" cap="none" spc="0" normalizeH="0" baseline="0" dirty="0">
              <a:ln>
                <a:noFill/>
              </a:ln>
              <a:solidFill>
                <a:srgbClr val="414141"/>
              </a:solidFill>
              <a:effectLst/>
              <a:uFillTx/>
              <a:latin typeface="Palatino"/>
              <a:ea typeface="Palatino"/>
              <a:cs typeface="Palatino"/>
              <a:sym typeface="Palatino"/>
            </a:endParaRPr>
          </a:p>
        </p:txBody>
      </p:sp>
      <p:pic>
        <p:nvPicPr>
          <p:cNvPr id="7" name="Picture 6"/>
          <p:cNvPicPr>
            <a:picLocks noChangeAspect="1"/>
          </p:cNvPicPr>
          <p:nvPr/>
        </p:nvPicPr>
        <p:blipFill>
          <a:blip r:embed="rId2"/>
          <a:stretch>
            <a:fillRect/>
          </a:stretch>
        </p:blipFill>
        <p:spPr>
          <a:xfrm>
            <a:off x="6959600" y="4191000"/>
            <a:ext cx="5867401" cy="4953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4191000"/>
            <a:ext cx="6223000" cy="4267200"/>
          </a:xfrm>
          <a:prstGeom prst="rect">
            <a:avLst/>
          </a:prstGeom>
        </p:spPr>
      </p:pic>
    </p:spTree>
    <p:extLst>
      <p:ext uri="{BB962C8B-B14F-4D97-AF65-F5344CB8AC3E}">
        <p14:creationId xmlns:p14="http://schemas.microsoft.com/office/powerpoint/2010/main" val="58508651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850900" y="232119"/>
            <a:ext cx="11366499" cy="2167467"/>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b="1" dirty="0"/>
              <a:t> Which Season had most number of matches?</a:t>
            </a:r>
          </a:p>
        </p:txBody>
      </p:sp>
      <p:sp>
        <p:nvSpPr>
          <p:cNvPr id="2" name="TextBox 1"/>
          <p:cNvSpPr txBox="1"/>
          <p:nvPr/>
        </p:nvSpPr>
        <p:spPr>
          <a:xfrm>
            <a:off x="850900" y="2482334"/>
            <a:ext cx="116332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dirty="0"/>
              <a:t>From the above graph we can see that in </a:t>
            </a:r>
            <a:r>
              <a:rPr lang="en-GB" b="1" dirty="0"/>
              <a:t>the season of 2013 year total 76 matches</a:t>
            </a:r>
            <a:r>
              <a:rPr lang="en-GB" dirty="0"/>
              <a:t> were played which is the most among all the season</a:t>
            </a:r>
            <a:endParaRPr kumimoji="0" lang="en-GB" sz="2400" b="0" i="0" u="none" strike="noStrike" cap="none" spc="0" normalizeH="0" baseline="0" dirty="0">
              <a:ln>
                <a:noFill/>
              </a:ln>
              <a:solidFill>
                <a:srgbClr val="414141"/>
              </a:solidFill>
              <a:effectLst/>
              <a:uFillTx/>
              <a:latin typeface="Palatino"/>
              <a:ea typeface="Palatino"/>
              <a:cs typeface="Palatino"/>
              <a:sym typeface="Palatino"/>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06339"/>
            <a:ext cx="7035800" cy="500526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801" y="3512482"/>
            <a:ext cx="5968999" cy="4183718"/>
          </a:xfrm>
          <a:prstGeom prst="rect">
            <a:avLst/>
          </a:prstGeom>
        </p:spPr>
      </p:pic>
    </p:spTree>
    <p:extLst>
      <p:ext uri="{BB962C8B-B14F-4D97-AF65-F5344CB8AC3E}">
        <p14:creationId xmlns:p14="http://schemas.microsoft.com/office/powerpoint/2010/main" val="316305261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xfrm>
            <a:off x="482600" y="92875"/>
            <a:ext cx="12001500" cy="1659725"/>
          </a:xfrm>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pPr algn="ctr"/>
            <a:r>
              <a:rPr lang="en-GB" sz="4000" b="1" dirty="0"/>
              <a:t>Which IPL Team is more </a:t>
            </a:r>
            <a:r>
              <a:rPr lang="en-GB" sz="4000" b="1" dirty="0" smtClean="0"/>
              <a:t>successful?</a:t>
            </a:r>
            <a:endParaRPr lang="en-GB" sz="4000" b="1" dirty="0"/>
          </a:p>
        </p:txBody>
      </p:sp>
      <p:sp>
        <p:nvSpPr>
          <p:cNvPr id="2" name="TextBox 1"/>
          <p:cNvSpPr txBox="1"/>
          <p:nvPr/>
        </p:nvSpPr>
        <p:spPr>
          <a:xfrm>
            <a:off x="850900" y="1498203"/>
            <a:ext cx="116332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dirty="0"/>
              <a:t>From the above </a:t>
            </a:r>
            <a:r>
              <a:rPr lang="en-GB" dirty="0" smtClean="0"/>
              <a:t>graph </a:t>
            </a:r>
            <a:r>
              <a:rPr lang="en-GB" dirty="0"/>
              <a:t>we can see that </a:t>
            </a:r>
            <a:r>
              <a:rPr lang="en-GB" b="1" dirty="0"/>
              <a:t>Mumbai Indians</a:t>
            </a:r>
            <a:r>
              <a:rPr lang="en-GB" dirty="0"/>
              <a:t> is most </a:t>
            </a:r>
            <a:r>
              <a:rPr lang="en-GB" dirty="0" smtClean="0"/>
              <a:t>successful </a:t>
            </a:r>
            <a:r>
              <a:rPr lang="en-GB" dirty="0"/>
              <a:t>team among all the </a:t>
            </a:r>
            <a:r>
              <a:rPr lang="en-GB" dirty="0" smtClean="0"/>
              <a:t>IPL </a:t>
            </a:r>
            <a:r>
              <a:rPr lang="en-GB" dirty="0"/>
              <a:t>team played in the history of IPL.</a:t>
            </a:r>
            <a:endParaRPr kumimoji="0" lang="en-GB" sz="2400" b="0" i="0" u="none" strike="noStrike" cap="none" spc="0" normalizeH="0" baseline="0" dirty="0">
              <a:ln>
                <a:noFill/>
              </a:ln>
              <a:solidFill>
                <a:srgbClr val="414141"/>
              </a:solidFill>
              <a:effectLst/>
              <a:uFillTx/>
              <a:latin typeface="Palatino"/>
              <a:ea typeface="Palatino"/>
              <a:cs typeface="Palatino"/>
              <a:sym typeface="Palatino"/>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2514601"/>
            <a:ext cx="12344400" cy="4419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600" y="6934201"/>
            <a:ext cx="9067800" cy="2819399"/>
          </a:xfrm>
          <a:prstGeom prst="rect">
            <a:avLst/>
          </a:prstGeom>
        </p:spPr>
      </p:pic>
    </p:spTree>
    <p:extLst>
      <p:ext uri="{BB962C8B-B14F-4D97-AF65-F5344CB8AC3E}">
        <p14:creationId xmlns:p14="http://schemas.microsoft.com/office/powerpoint/2010/main" val="3512200555"/>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7217</TotalTime>
  <Words>1888</Words>
  <Application>Microsoft Office PowerPoint</Application>
  <PresentationFormat>Custom</PresentationFormat>
  <Paragraphs>684</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Century Gothic</vt:lpstr>
      <vt:lpstr>Courier New</vt:lpstr>
      <vt:lpstr>Helvetica Neue</vt:lpstr>
      <vt:lpstr>Palatino</vt:lpstr>
      <vt:lpstr>Wingdings 3</vt:lpstr>
      <vt:lpstr>Slice</vt:lpstr>
      <vt:lpstr>PowerPoint Presentation</vt:lpstr>
      <vt:lpstr>Introduction</vt:lpstr>
      <vt:lpstr>Data Information</vt:lpstr>
      <vt:lpstr>Glance of a Data</vt:lpstr>
      <vt:lpstr>Problem Statement</vt:lpstr>
      <vt:lpstr>PowerPoint Presentation</vt:lpstr>
      <vt:lpstr>Which Team had won by maximum wicket?</vt:lpstr>
      <vt:lpstr> Which Season had most number of matches?</vt:lpstr>
      <vt:lpstr>Which IPL Team is more successful?</vt:lpstr>
      <vt:lpstr>Which player has won maximum player of the match award?</vt:lpstr>
      <vt:lpstr>Has Toss-winning helped in winning matches?</vt:lpstr>
      <vt:lpstr>IPL matches played in which stadiums?</vt:lpstr>
      <vt:lpstr>Which Team is best in defending the total?</vt:lpstr>
      <vt:lpstr>Which Team is best in defending the total?</vt:lpstr>
      <vt:lpstr>Which Team is best in chasing the target?</vt:lpstr>
      <vt:lpstr>Which Team is best in chasing the target?</vt:lpstr>
      <vt:lpstr>Which is the best venue to defend the total?</vt:lpstr>
      <vt:lpstr>Which is the best venue to defend the total?</vt:lpstr>
      <vt:lpstr>Which is the best venue to chase the total?</vt:lpstr>
      <vt:lpstr>Which is the best venue to chase the total?</vt:lpstr>
      <vt:lpstr>Venue wise result!</vt:lpstr>
      <vt:lpstr>Which player received the maximum number of Player of Match award while defending the total?</vt:lpstr>
      <vt:lpstr>Which player received the maximum number of Player of Match award while chasing the target?</vt:lpstr>
      <vt:lpstr>Player of the Match - Match wise result</vt:lpstr>
      <vt:lpstr>Venue &amp; Player of The Match wise results</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Pankaj Patil</cp:lastModifiedBy>
  <cp:revision>52</cp:revision>
  <dcterms:modified xsi:type="dcterms:W3CDTF">2019-02-08T13:12:42Z</dcterms:modified>
</cp:coreProperties>
</file>